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Raleway" panose="020B0503030101060003" pitchFamily="34" charset="0"/>
      <p:regular r:id="rId26"/>
      <p:bold r:id="rId27"/>
      <p:italic r:id="rId28"/>
      <p:boldItalic r:id="rId29"/>
    </p:embeddedFont>
    <p:embeddedFont>
      <p:font typeface="Raleway ExtraBold" panose="020B0903030101060003" pitchFamily="34" charset="0"/>
      <p:bold r:id="rId30"/>
      <p:boldItalic r:id="rId31"/>
    </p:embeddedFont>
    <p:embeddedFont>
      <p:font typeface="Raleway Thin" panose="020B0203030101060003" pitchFamily="34" charset="0"/>
      <p:regular r:id="rId32"/>
      <p:bold r:id="rId33"/>
      <p:italic r:id="rId34"/>
      <p:boldItalic r:id="rId35"/>
    </p:embeddedFont>
    <p:embeddedFont>
      <p:font typeface="Righteous" panose="02010506000000020000" pitchFamily="2" charset="0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01EC39-BB32-4354-9975-C7B56A8B3465}">
  <a:tblStyle styleId="{0F01EC39-BB32-4354-9975-C7B56A8B34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91018284e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91018284e_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a785eae4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a785eae4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957416acc_2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957416acc_2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91018284e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91018284e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891018284e_3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891018284e_3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891018284e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891018284e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891018284e_3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891018284e_3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8957416acc_2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8957416acc_2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957416acc_2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8957416acc_2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891018284e_3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891018284e_3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891018284e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891018284e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891018284e_5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891018284e_5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891018284e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891018284e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891018284e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891018284e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</a:rPr>
              <a:t>Apesar da inesperada pandemia que acarretou em aulas e reuniões virtuais, esse primeiro semestre foi bem produtivo, tendo em vista que estamos avançados no estudo da linguagem mobile e no desenvolvimento do app. E, também, temos o desenho técnico da composteira (que servirá de base) e os sensores a serem utilizados, os quais programaremos mais no segundo semestre mesmo a distância. Foi um período de muita pesquisa e aprendizado para nos conectarmos mais ao tema e dar o nosso máximo, conjuntamente com o nosso orientador Sérgio, a fim de termos esse projeto concluído.</a:t>
            </a:r>
            <a:endParaRPr sz="1000" b="1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891018284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891018284e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891018284e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891018284e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957416acc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957416acc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957416acc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957416acc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91018284e_3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91018284e_3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>
                <a:solidFill>
                  <a:schemeClr val="dk1"/>
                </a:solidFill>
              </a:rPr>
              <a:t>Diminuir lixo orgânico descartado, pois este vai para aterros, onde não é tratado da melhor forma e gera gases nocivos e que aumentam o efeito estufa (metano sendo o principal), além do chorume, substância tóxica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91018284e_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91018284e_3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91018284e_3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91018284e_3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91018284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91018284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jp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jp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26.png"/><Relationship Id="rId5" Type="http://schemas.openxmlformats.org/officeDocument/2006/relationships/image" Target="../media/image19.png"/><Relationship Id="rId10" Type="http://schemas.openxmlformats.org/officeDocument/2006/relationships/image" Target="../media/image25.png"/><Relationship Id="rId4" Type="http://schemas.openxmlformats.org/officeDocument/2006/relationships/image" Target="../media/image17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8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7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2.jp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5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2"/>
          <p:cNvCxnSpPr/>
          <p:nvPr/>
        </p:nvCxnSpPr>
        <p:spPr>
          <a:xfrm>
            <a:off x="417900" y="289325"/>
            <a:ext cx="0" cy="5787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" name="Google Shape;187;p22"/>
          <p:cNvSpPr txBox="1"/>
          <p:nvPr/>
        </p:nvSpPr>
        <p:spPr>
          <a:xfrm>
            <a:off x="503650" y="321350"/>
            <a:ext cx="56043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G R E S S O   NO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I M E I R O   S E M E S T R E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188" name="Google Shape;188;p22"/>
          <p:cNvGrpSpPr/>
          <p:nvPr/>
        </p:nvGrpSpPr>
        <p:grpSpPr>
          <a:xfrm>
            <a:off x="1861465" y="1247209"/>
            <a:ext cx="1678537" cy="3515657"/>
            <a:chOff x="4192300" y="666150"/>
            <a:chExt cx="1755975" cy="3677850"/>
          </a:xfrm>
        </p:grpSpPr>
        <p:grpSp>
          <p:nvGrpSpPr>
            <p:cNvPr id="189" name="Google Shape;189;p22"/>
            <p:cNvGrpSpPr/>
            <p:nvPr/>
          </p:nvGrpSpPr>
          <p:grpSpPr>
            <a:xfrm>
              <a:off x="4192300" y="666150"/>
              <a:ext cx="1755975" cy="3677850"/>
              <a:chOff x="4192300" y="666150"/>
              <a:chExt cx="1755975" cy="3677850"/>
            </a:xfrm>
          </p:grpSpPr>
          <p:grpSp>
            <p:nvGrpSpPr>
              <p:cNvPr id="190" name="Google Shape;190;p22"/>
              <p:cNvGrpSpPr/>
              <p:nvPr/>
            </p:nvGrpSpPr>
            <p:grpSpPr>
              <a:xfrm>
                <a:off x="4192300" y="666150"/>
                <a:ext cx="1755975" cy="3677850"/>
                <a:chOff x="2221875" y="1128250"/>
                <a:chExt cx="1755975" cy="3677850"/>
              </a:xfrm>
            </p:grpSpPr>
            <p:pic>
              <p:nvPicPr>
                <p:cNvPr id="191" name="Google Shape;191;p22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2245850" y="1360652"/>
                  <a:ext cx="1708020" cy="538026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192" name="Google Shape;192;p22"/>
                <p:cNvGrpSpPr/>
                <p:nvPr/>
              </p:nvGrpSpPr>
              <p:grpSpPr>
                <a:xfrm>
                  <a:off x="2221875" y="1128250"/>
                  <a:ext cx="1755975" cy="3677850"/>
                  <a:chOff x="3338575" y="1095350"/>
                  <a:chExt cx="1755975" cy="3677850"/>
                </a:xfrm>
              </p:grpSpPr>
              <p:sp>
                <p:nvSpPr>
                  <p:cNvPr id="193" name="Google Shape;193;p22"/>
                  <p:cNvSpPr/>
                  <p:nvPr/>
                </p:nvSpPr>
                <p:spPr>
                  <a:xfrm>
                    <a:off x="3339250" y="1739300"/>
                    <a:ext cx="1755300" cy="3033900"/>
                  </a:xfrm>
                  <a:prstGeom prst="roundRect">
                    <a:avLst>
                      <a:gd name="adj" fmla="val 9962"/>
                    </a:avLst>
                  </a:prstGeom>
                  <a:solidFill>
                    <a:srgbClr val="9DFF1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" name="Google Shape;194;p22"/>
                  <p:cNvSpPr/>
                  <p:nvPr/>
                </p:nvSpPr>
                <p:spPr>
                  <a:xfrm>
                    <a:off x="3338575" y="1095350"/>
                    <a:ext cx="1755300" cy="985200"/>
                  </a:xfrm>
                  <a:prstGeom prst="round1Rect">
                    <a:avLst>
                      <a:gd name="adj" fmla="val 16667"/>
                    </a:avLst>
                  </a:prstGeom>
                  <a:solidFill>
                    <a:srgbClr val="88E60E"/>
                  </a:solidFill>
                  <a:ln>
                    <a:noFill/>
                  </a:ln>
                  <a:effectLst>
                    <a:outerShdw blurRad="228600" dist="76200" dir="5400000" algn="bl" rotWithShape="0">
                      <a:srgbClr val="000000">
                        <a:alpha val="32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95" name="Google Shape;195;p22"/>
                  <p:cNvSpPr/>
                  <p:nvPr/>
                </p:nvSpPr>
                <p:spPr>
                  <a:xfrm>
                    <a:off x="3338575" y="1321700"/>
                    <a:ext cx="1755300" cy="5325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96" name="Google Shape;196;p22"/>
              <p:cNvSpPr txBox="1"/>
              <p:nvPr/>
            </p:nvSpPr>
            <p:spPr>
              <a:xfrm>
                <a:off x="4205225" y="2212525"/>
                <a:ext cx="1730100" cy="15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Protótipo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 da composteira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pic>
          <p:nvPicPr>
            <p:cNvPr id="197" name="Google Shape;197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337384" y="1006919"/>
              <a:ext cx="1465139" cy="32129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8" name="Google Shape;198;p22"/>
          <p:cNvGrpSpPr/>
          <p:nvPr/>
        </p:nvGrpSpPr>
        <p:grpSpPr>
          <a:xfrm>
            <a:off x="5789525" y="1247209"/>
            <a:ext cx="1681765" cy="3515657"/>
            <a:chOff x="8346223" y="666150"/>
            <a:chExt cx="1759352" cy="3677850"/>
          </a:xfrm>
        </p:grpSpPr>
        <p:grpSp>
          <p:nvGrpSpPr>
            <p:cNvPr id="199" name="Google Shape;199;p22"/>
            <p:cNvGrpSpPr/>
            <p:nvPr/>
          </p:nvGrpSpPr>
          <p:grpSpPr>
            <a:xfrm>
              <a:off x="8346223" y="666150"/>
              <a:ext cx="1759352" cy="3677850"/>
              <a:chOff x="8346223" y="666150"/>
              <a:chExt cx="1759352" cy="3677850"/>
            </a:xfrm>
          </p:grpSpPr>
          <p:grpSp>
            <p:nvGrpSpPr>
              <p:cNvPr id="200" name="Google Shape;200;p22"/>
              <p:cNvGrpSpPr/>
              <p:nvPr/>
            </p:nvGrpSpPr>
            <p:grpSpPr>
              <a:xfrm>
                <a:off x="8349600" y="666150"/>
                <a:ext cx="1755975" cy="3677850"/>
                <a:chOff x="6107950" y="1128250"/>
                <a:chExt cx="1755975" cy="3677850"/>
              </a:xfrm>
            </p:grpSpPr>
            <p:pic>
              <p:nvPicPr>
                <p:cNvPr id="201" name="Google Shape;201;p22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l="17701" t="28110" r="19350" b="29907"/>
                <a:stretch/>
              </p:blipFill>
              <p:spPr>
                <a:xfrm>
                  <a:off x="6267272" y="1410875"/>
                  <a:ext cx="1437349" cy="4716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202" name="Google Shape;202;p22"/>
                <p:cNvGrpSpPr/>
                <p:nvPr/>
              </p:nvGrpSpPr>
              <p:grpSpPr>
                <a:xfrm>
                  <a:off x="6107950" y="1128250"/>
                  <a:ext cx="1755975" cy="3677850"/>
                  <a:chOff x="3338575" y="1095350"/>
                  <a:chExt cx="1755975" cy="3677850"/>
                </a:xfrm>
              </p:grpSpPr>
              <p:sp>
                <p:nvSpPr>
                  <p:cNvPr id="203" name="Google Shape;203;p22"/>
                  <p:cNvSpPr/>
                  <p:nvPr/>
                </p:nvSpPr>
                <p:spPr>
                  <a:xfrm>
                    <a:off x="3339250" y="1739300"/>
                    <a:ext cx="1755300" cy="3033900"/>
                  </a:xfrm>
                  <a:prstGeom prst="roundRect">
                    <a:avLst>
                      <a:gd name="adj" fmla="val 7966"/>
                    </a:avLst>
                  </a:prstGeom>
                  <a:solidFill>
                    <a:srgbClr val="9DFF1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" name="Google Shape;204;p22"/>
                  <p:cNvSpPr/>
                  <p:nvPr/>
                </p:nvSpPr>
                <p:spPr>
                  <a:xfrm>
                    <a:off x="3338575" y="1095350"/>
                    <a:ext cx="1755300" cy="985200"/>
                  </a:xfrm>
                  <a:prstGeom prst="round1Rect">
                    <a:avLst>
                      <a:gd name="adj" fmla="val 16667"/>
                    </a:avLst>
                  </a:prstGeom>
                  <a:solidFill>
                    <a:srgbClr val="88E60E"/>
                  </a:solidFill>
                  <a:ln>
                    <a:noFill/>
                  </a:ln>
                  <a:effectLst>
                    <a:outerShdw blurRad="228600" dist="76200" dir="5400000" algn="bl" rotWithShape="0">
                      <a:srgbClr val="000000">
                        <a:alpha val="32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205" name="Google Shape;205;p22"/>
                  <p:cNvSpPr/>
                  <p:nvPr/>
                </p:nvSpPr>
                <p:spPr>
                  <a:xfrm>
                    <a:off x="3338575" y="1321700"/>
                    <a:ext cx="1755300" cy="5325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06" name="Google Shape;206;p22"/>
              <p:cNvSpPr txBox="1"/>
              <p:nvPr/>
            </p:nvSpPr>
            <p:spPr>
              <a:xfrm>
                <a:off x="8346223" y="2243997"/>
                <a:ext cx="1755900" cy="116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Início do 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design do App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pic>
          <p:nvPicPr>
            <p:cNvPr id="207" name="Google Shape;207;p22"/>
            <p:cNvPicPr preferRelativeResize="0"/>
            <p:nvPr/>
          </p:nvPicPr>
          <p:blipFill rotWithShape="1">
            <a:blip r:embed="rId6">
              <a:alphaModFix/>
            </a:blip>
            <a:srcRect l="16837" t="28184" r="64739" b="30862"/>
            <a:stretch/>
          </p:blipFill>
          <p:spPr>
            <a:xfrm>
              <a:off x="8617015" y="940816"/>
              <a:ext cx="398576" cy="43587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8" name="Google Shape;208;p22"/>
          <p:cNvGrpSpPr/>
          <p:nvPr/>
        </p:nvGrpSpPr>
        <p:grpSpPr>
          <a:xfrm>
            <a:off x="3819626" y="1247210"/>
            <a:ext cx="1690268" cy="3515657"/>
            <a:chOff x="6240800" y="733588"/>
            <a:chExt cx="1768248" cy="3677850"/>
          </a:xfrm>
        </p:grpSpPr>
        <p:grpSp>
          <p:nvGrpSpPr>
            <p:cNvPr id="209" name="Google Shape;209;p22"/>
            <p:cNvGrpSpPr/>
            <p:nvPr/>
          </p:nvGrpSpPr>
          <p:grpSpPr>
            <a:xfrm>
              <a:off x="6240800" y="733588"/>
              <a:ext cx="1768248" cy="3677850"/>
              <a:chOff x="6240800" y="733588"/>
              <a:chExt cx="1768248" cy="3677850"/>
            </a:xfrm>
          </p:grpSpPr>
          <p:grpSp>
            <p:nvGrpSpPr>
              <p:cNvPr id="210" name="Google Shape;210;p22"/>
              <p:cNvGrpSpPr/>
              <p:nvPr/>
            </p:nvGrpSpPr>
            <p:grpSpPr>
              <a:xfrm>
                <a:off x="6240800" y="733588"/>
                <a:ext cx="1755975" cy="3677850"/>
                <a:chOff x="3338575" y="1095350"/>
                <a:chExt cx="1755975" cy="3677850"/>
              </a:xfrm>
            </p:grpSpPr>
            <p:sp>
              <p:nvSpPr>
                <p:cNvPr id="211" name="Google Shape;211;p22"/>
                <p:cNvSpPr/>
                <p:nvPr/>
              </p:nvSpPr>
              <p:spPr>
                <a:xfrm>
                  <a:off x="3339250" y="1739300"/>
                  <a:ext cx="1755300" cy="3033900"/>
                </a:xfrm>
                <a:prstGeom prst="roundRect">
                  <a:avLst>
                    <a:gd name="adj" fmla="val 10009"/>
                  </a:avLst>
                </a:prstGeom>
                <a:solidFill>
                  <a:srgbClr val="9DFF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22"/>
                <p:cNvSpPr/>
                <p:nvPr/>
              </p:nvSpPr>
              <p:spPr>
                <a:xfrm>
                  <a:off x="3338575" y="1095350"/>
                  <a:ext cx="1755300" cy="985200"/>
                </a:xfrm>
                <a:prstGeom prst="round1Rect">
                  <a:avLst>
                    <a:gd name="adj" fmla="val 16667"/>
                  </a:avLst>
                </a:prstGeom>
                <a:solidFill>
                  <a:srgbClr val="88E60E"/>
                </a:solidFill>
                <a:ln>
                  <a:noFill/>
                </a:ln>
                <a:effectLst>
                  <a:outerShdw blurRad="228600" dist="76200" dir="5400000" algn="bl" rotWithShape="0">
                    <a:srgbClr val="000000">
                      <a:alpha val="32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FFFF"/>
                    </a:solidFill>
                  </a:endParaRPr>
                </a:p>
              </p:txBody>
            </p:sp>
            <p:pic>
              <p:nvPicPr>
                <p:cNvPr id="213" name="Google Shape;213;p22"/>
                <p:cNvPicPr preferRelativeResize="0"/>
                <p:nvPr/>
              </p:nvPicPr>
              <p:blipFill>
                <a:blip r:embed="rId7">
                  <a:alphaModFix/>
                </a:blip>
                <a:stretch>
                  <a:fillRect/>
                </a:stretch>
              </p:blipFill>
              <p:spPr>
                <a:xfrm>
                  <a:off x="3553822" y="1395900"/>
                  <a:ext cx="1324800" cy="38409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14" name="Google Shape;214;p22"/>
                <p:cNvSpPr/>
                <p:nvPr/>
              </p:nvSpPr>
              <p:spPr>
                <a:xfrm>
                  <a:off x="3338575" y="1321700"/>
                  <a:ext cx="1755300" cy="5325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5" name="Google Shape;215;p22"/>
              <p:cNvSpPr txBox="1"/>
              <p:nvPr/>
            </p:nvSpPr>
            <p:spPr>
              <a:xfrm>
                <a:off x="6278948" y="2057939"/>
                <a:ext cx="1730100" cy="167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Estudo da plataforma Flutter e linguagem Dart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pic>
          <p:nvPicPr>
            <p:cNvPr id="216" name="Google Shape;216;p2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481632" y="1034144"/>
              <a:ext cx="1324738" cy="38408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7" name="Google Shape;217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27375" y="1541962"/>
            <a:ext cx="355901" cy="34702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2"/>
          <p:cNvSpPr txBox="1"/>
          <p:nvPr/>
        </p:nvSpPr>
        <p:spPr>
          <a:xfrm>
            <a:off x="6394613" y="1479675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23"/>
          <p:cNvCxnSpPr/>
          <p:nvPr/>
        </p:nvCxnSpPr>
        <p:spPr>
          <a:xfrm>
            <a:off x="417900" y="289325"/>
            <a:ext cx="0" cy="5787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5" name="Google Shape;225;p23"/>
          <p:cNvSpPr txBox="1"/>
          <p:nvPr/>
        </p:nvSpPr>
        <p:spPr>
          <a:xfrm>
            <a:off x="503650" y="321350"/>
            <a:ext cx="56043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G R E S S O   NO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I M E I R O   S E M E S T R E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226" name="Google Shape;226;p23"/>
          <p:cNvGrpSpPr/>
          <p:nvPr/>
        </p:nvGrpSpPr>
        <p:grpSpPr>
          <a:xfrm>
            <a:off x="1861465" y="1247209"/>
            <a:ext cx="1678537" cy="3515657"/>
            <a:chOff x="4192300" y="666150"/>
            <a:chExt cx="1755975" cy="3677850"/>
          </a:xfrm>
        </p:grpSpPr>
        <p:grpSp>
          <p:nvGrpSpPr>
            <p:cNvPr id="227" name="Google Shape;227;p23"/>
            <p:cNvGrpSpPr/>
            <p:nvPr/>
          </p:nvGrpSpPr>
          <p:grpSpPr>
            <a:xfrm>
              <a:off x="4192300" y="666150"/>
              <a:ext cx="1755975" cy="3677850"/>
              <a:chOff x="2221875" y="1128250"/>
              <a:chExt cx="1755975" cy="3677850"/>
            </a:xfrm>
          </p:grpSpPr>
          <p:pic>
            <p:nvPicPr>
              <p:cNvPr id="228" name="Google Shape;228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2245850" y="1360652"/>
                <a:ext cx="1708020" cy="538026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229" name="Google Shape;229;p23"/>
              <p:cNvGrpSpPr/>
              <p:nvPr/>
            </p:nvGrpSpPr>
            <p:grpSpPr>
              <a:xfrm>
                <a:off x="2221875" y="1128250"/>
                <a:ext cx="1755975" cy="3677850"/>
                <a:chOff x="3338575" y="1095350"/>
                <a:chExt cx="1755975" cy="3677850"/>
              </a:xfrm>
            </p:grpSpPr>
            <p:sp>
              <p:nvSpPr>
                <p:cNvPr id="230" name="Google Shape;230;p23"/>
                <p:cNvSpPr/>
                <p:nvPr/>
              </p:nvSpPr>
              <p:spPr>
                <a:xfrm>
                  <a:off x="3339250" y="1739300"/>
                  <a:ext cx="1755300" cy="3033900"/>
                </a:xfrm>
                <a:prstGeom prst="roundRect">
                  <a:avLst>
                    <a:gd name="adj" fmla="val 9962"/>
                  </a:avLst>
                </a:prstGeom>
                <a:solidFill>
                  <a:srgbClr val="9DFF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231;p23"/>
                <p:cNvSpPr/>
                <p:nvPr/>
              </p:nvSpPr>
              <p:spPr>
                <a:xfrm>
                  <a:off x="3338575" y="1095350"/>
                  <a:ext cx="1755300" cy="985200"/>
                </a:xfrm>
                <a:prstGeom prst="round1Rect">
                  <a:avLst>
                    <a:gd name="adj" fmla="val 16667"/>
                  </a:avLst>
                </a:prstGeom>
                <a:solidFill>
                  <a:srgbClr val="88E60E"/>
                </a:solidFill>
                <a:ln>
                  <a:noFill/>
                </a:ln>
                <a:effectLst>
                  <a:outerShdw blurRad="228600" dist="76200" dir="5400000" algn="bl" rotWithShape="0">
                    <a:srgbClr val="000000">
                      <a:alpha val="32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32" name="Google Shape;232;p23"/>
                <p:cNvSpPr/>
                <p:nvPr/>
              </p:nvSpPr>
              <p:spPr>
                <a:xfrm>
                  <a:off x="3338575" y="1321700"/>
                  <a:ext cx="1755300" cy="5325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33" name="Google Shape;233;p23"/>
            <p:cNvSpPr txBox="1"/>
            <p:nvPr/>
          </p:nvSpPr>
          <p:spPr>
            <a:xfrm>
              <a:off x="4208316" y="2413502"/>
              <a:ext cx="1730100" cy="8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Plano de Pesquisa</a:t>
              </a:r>
              <a:endParaRPr sz="1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234" name="Google Shape;234;p23"/>
          <p:cNvGrpSpPr/>
          <p:nvPr/>
        </p:nvGrpSpPr>
        <p:grpSpPr>
          <a:xfrm>
            <a:off x="5792753" y="1247209"/>
            <a:ext cx="1678539" cy="3515657"/>
            <a:chOff x="8349600" y="666150"/>
            <a:chExt cx="1755977" cy="3677850"/>
          </a:xfrm>
        </p:grpSpPr>
        <p:grpSp>
          <p:nvGrpSpPr>
            <p:cNvPr id="235" name="Google Shape;235;p23"/>
            <p:cNvGrpSpPr/>
            <p:nvPr/>
          </p:nvGrpSpPr>
          <p:grpSpPr>
            <a:xfrm>
              <a:off x="8349600" y="666150"/>
              <a:ext cx="1755975" cy="3677850"/>
              <a:chOff x="6107950" y="1128250"/>
              <a:chExt cx="1755975" cy="3677850"/>
            </a:xfrm>
          </p:grpSpPr>
          <p:pic>
            <p:nvPicPr>
              <p:cNvPr id="236" name="Google Shape;236;p23"/>
              <p:cNvPicPr preferRelativeResize="0"/>
              <p:nvPr/>
            </p:nvPicPr>
            <p:blipFill rotWithShape="1">
              <a:blip r:embed="rId5">
                <a:alphaModFix/>
              </a:blip>
              <a:srcRect l="17701" t="28110" r="19350" b="29907"/>
              <a:stretch/>
            </p:blipFill>
            <p:spPr>
              <a:xfrm>
                <a:off x="6267272" y="1410875"/>
                <a:ext cx="1437349" cy="47160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237" name="Google Shape;237;p23"/>
              <p:cNvGrpSpPr/>
              <p:nvPr/>
            </p:nvGrpSpPr>
            <p:grpSpPr>
              <a:xfrm>
                <a:off x="6107950" y="1128250"/>
                <a:ext cx="1755975" cy="3677850"/>
                <a:chOff x="3338575" y="1095350"/>
                <a:chExt cx="1755975" cy="3677850"/>
              </a:xfrm>
            </p:grpSpPr>
            <p:sp>
              <p:nvSpPr>
                <p:cNvPr id="238" name="Google Shape;238;p23"/>
                <p:cNvSpPr/>
                <p:nvPr/>
              </p:nvSpPr>
              <p:spPr>
                <a:xfrm>
                  <a:off x="3339250" y="1739300"/>
                  <a:ext cx="1755300" cy="3033900"/>
                </a:xfrm>
                <a:prstGeom prst="roundRect">
                  <a:avLst>
                    <a:gd name="adj" fmla="val 7966"/>
                  </a:avLst>
                </a:prstGeom>
                <a:solidFill>
                  <a:srgbClr val="9DFF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23"/>
                <p:cNvSpPr/>
                <p:nvPr/>
              </p:nvSpPr>
              <p:spPr>
                <a:xfrm>
                  <a:off x="3338575" y="1095350"/>
                  <a:ext cx="1755300" cy="985200"/>
                </a:xfrm>
                <a:prstGeom prst="round1Rect">
                  <a:avLst>
                    <a:gd name="adj" fmla="val 16667"/>
                  </a:avLst>
                </a:prstGeom>
                <a:solidFill>
                  <a:srgbClr val="88E60E"/>
                </a:solidFill>
                <a:ln>
                  <a:noFill/>
                </a:ln>
                <a:effectLst>
                  <a:outerShdw blurRad="228600" dist="76200" dir="5400000" algn="bl" rotWithShape="0">
                    <a:srgbClr val="000000">
                      <a:alpha val="32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40" name="Google Shape;240;p23"/>
                <p:cNvSpPr/>
                <p:nvPr/>
              </p:nvSpPr>
              <p:spPr>
                <a:xfrm>
                  <a:off x="3338575" y="1321700"/>
                  <a:ext cx="1755300" cy="5325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41" name="Google Shape;241;p23"/>
            <p:cNvSpPr txBox="1"/>
            <p:nvPr/>
          </p:nvSpPr>
          <p:spPr>
            <a:xfrm>
              <a:off x="8350277" y="2051798"/>
              <a:ext cx="1755300" cy="198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M.E.R (Modelo de Entidades </a:t>
              </a:r>
              <a:endParaRPr sz="19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e Relaciona-</a:t>
              </a:r>
              <a:endParaRPr sz="19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mentos)</a:t>
              </a:r>
              <a:endParaRPr sz="19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242" name="Google Shape;242;p23"/>
          <p:cNvGrpSpPr/>
          <p:nvPr/>
        </p:nvGrpSpPr>
        <p:grpSpPr>
          <a:xfrm>
            <a:off x="3819626" y="1247210"/>
            <a:ext cx="1678537" cy="3515657"/>
            <a:chOff x="6240800" y="733588"/>
            <a:chExt cx="1755975" cy="3677850"/>
          </a:xfrm>
        </p:grpSpPr>
        <p:grpSp>
          <p:nvGrpSpPr>
            <p:cNvPr id="243" name="Google Shape;243;p23"/>
            <p:cNvGrpSpPr/>
            <p:nvPr/>
          </p:nvGrpSpPr>
          <p:grpSpPr>
            <a:xfrm>
              <a:off x="6240800" y="733588"/>
              <a:ext cx="1755975" cy="3677850"/>
              <a:chOff x="3338575" y="1095350"/>
              <a:chExt cx="1755975" cy="3677850"/>
            </a:xfrm>
          </p:grpSpPr>
          <p:sp>
            <p:nvSpPr>
              <p:cNvPr id="244" name="Google Shape;244;p23"/>
              <p:cNvSpPr/>
              <p:nvPr/>
            </p:nvSpPr>
            <p:spPr>
              <a:xfrm>
                <a:off x="3339250" y="1739300"/>
                <a:ext cx="1755300" cy="3033900"/>
              </a:xfrm>
              <a:prstGeom prst="roundRect">
                <a:avLst>
                  <a:gd name="adj" fmla="val 10009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3"/>
              <p:cNvSpPr/>
              <p:nvPr/>
            </p:nvSpPr>
            <p:spPr>
              <a:xfrm>
                <a:off x="3338575" y="1095350"/>
                <a:ext cx="1755300" cy="985200"/>
              </a:xfrm>
              <a:prstGeom prst="round1Rect">
                <a:avLst>
                  <a:gd name="adj" fmla="val 16667"/>
                </a:avLst>
              </a:prstGeom>
              <a:solidFill>
                <a:srgbClr val="88E60E"/>
              </a:solidFill>
              <a:ln>
                <a:noFill/>
              </a:ln>
              <a:effectLst>
                <a:outerShdw blurRad="228600" dist="76200" dir="5400000" algn="bl" rotWithShape="0">
                  <a:srgbClr val="000000">
                    <a:alpha val="32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pic>
            <p:nvPicPr>
              <p:cNvPr id="246" name="Google Shape;246;p23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3553822" y="1395900"/>
                <a:ext cx="1324800" cy="38409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47" name="Google Shape;247;p23"/>
              <p:cNvSpPr/>
              <p:nvPr/>
            </p:nvSpPr>
            <p:spPr>
              <a:xfrm>
                <a:off x="3338575" y="1321700"/>
                <a:ext cx="1755300" cy="5325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" name="Google Shape;248;p23"/>
            <p:cNvSpPr txBox="1"/>
            <p:nvPr/>
          </p:nvSpPr>
          <p:spPr>
            <a:xfrm>
              <a:off x="6261564" y="2628237"/>
              <a:ext cx="17301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1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Pitch</a:t>
              </a:r>
              <a:endParaRPr sz="21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pic>
        <p:nvPicPr>
          <p:cNvPr id="249" name="Google Shape;249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00925" y="1614125"/>
            <a:ext cx="1462200" cy="19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50174" y="1478238"/>
            <a:ext cx="471600" cy="4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38247" y="1478247"/>
            <a:ext cx="471600" cy="4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3"/>
          <p:cNvSpPr txBox="1"/>
          <p:nvPr/>
        </p:nvSpPr>
        <p:spPr>
          <a:xfrm>
            <a:off x="4430575" y="1478250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  <p:pic>
        <p:nvPicPr>
          <p:cNvPr id="253" name="Google Shape;253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566862" y="1580175"/>
            <a:ext cx="267750" cy="26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861475" y="1515950"/>
            <a:ext cx="396200" cy="3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3"/>
          <p:cNvSpPr txBox="1"/>
          <p:nvPr/>
        </p:nvSpPr>
        <p:spPr>
          <a:xfrm>
            <a:off x="2139138" y="1478238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  <p:pic>
        <p:nvPicPr>
          <p:cNvPr id="256" name="Google Shape;256;p2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172437" y="1559375"/>
            <a:ext cx="309351" cy="30935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3"/>
          <p:cNvSpPr txBox="1"/>
          <p:nvPr/>
        </p:nvSpPr>
        <p:spPr>
          <a:xfrm>
            <a:off x="2767638" y="1478238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-12954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24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4" name="Google Shape;264;p24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C L A S S E S / D A D O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65" name="Google Shape;2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650" y="375050"/>
            <a:ext cx="7771594" cy="4840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2"/>
            <a:ext cx="9144000" cy="51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3025" y="1004225"/>
            <a:ext cx="2506078" cy="3372941"/>
          </a:xfrm>
          <a:prstGeom prst="rect">
            <a:avLst/>
          </a:prstGeom>
          <a:noFill/>
          <a:ln>
            <a:noFill/>
          </a:ln>
          <a:effectLst>
            <a:outerShdw blurRad="371475" dist="133350" dir="5460000" algn="bl" rotWithShape="0">
              <a:srgbClr val="000000">
                <a:alpha val="30000"/>
              </a:srgbClr>
            </a:outerShdw>
          </a:effectLst>
        </p:spPr>
      </p:pic>
      <p:cxnSp>
        <p:nvCxnSpPr>
          <p:cNvPr id="272" name="Google Shape;272;p25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3" name="Google Shape;273;p25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T Ó T I P O   D A   C O M P O S T E I R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274" name="Google Shape;274;p25"/>
          <p:cNvCxnSpPr>
            <a:endCxn id="275" idx="3"/>
          </p:cNvCxnSpPr>
          <p:nvPr/>
        </p:nvCxnSpPr>
        <p:spPr>
          <a:xfrm rot="10800000">
            <a:off x="2208549" y="1452325"/>
            <a:ext cx="1915500" cy="301800"/>
          </a:xfrm>
          <a:prstGeom prst="straightConnector1">
            <a:avLst/>
          </a:prstGeom>
          <a:noFill/>
          <a:ln w="38100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76" name="Google Shape;276;p25"/>
          <p:cNvCxnSpPr>
            <a:endCxn id="275" idx="3"/>
          </p:cNvCxnSpPr>
          <p:nvPr/>
        </p:nvCxnSpPr>
        <p:spPr>
          <a:xfrm rot="10800000">
            <a:off x="2208549" y="1452325"/>
            <a:ext cx="1925400" cy="1246800"/>
          </a:xfrm>
          <a:prstGeom prst="straightConnector1">
            <a:avLst/>
          </a:prstGeom>
          <a:noFill/>
          <a:ln w="38100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75" name="Google Shape;275;p25"/>
          <p:cNvSpPr/>
          <p:nvPr/>
        </p:nvSpPr>
        <p:spPr>
          <a:xfrm>
            <a:off x="1264449" y="1237975"/>
            <a:ext cx="944100" cy="4287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ALÇAS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77" name="Google Shape;277;p25"/>
          <p:cNvCxnSpPr>
            <a:endCxn id="278" idx="3"/>
          </p:cNvCxnSpPr>
          <p:nvPr/>
        </p:nvCxnSpPr>
        <p:spPr>
          <a:xfrm rot="10800000">
            <a:off x="1855125" y="2815750"/>
            <a:ext cx="1551900" cy="625800"/>
          </a:xfrm>
          <a:prstGeom prst="straightConnector1">
            <a:avLst/>
          </a:prstGeom>
          <a:noFill/>
          <a:ln w="38100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78" name="Google Shape;278;p25"/>
          <p:cNvSpPr/>
          <p:nvPr/>
        </p:nvSpPr>
        <p:spPr>
          <a:xfrm>
            <a:off x="676425" y="2494450"/>
            <a:ext cx="1178700" cy="6426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CAIXA PARA O ARDUINO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79" name="Google Shape;279;p25"/>
          <p:cNvCxnSpPr>
            <a:endCxn id="280" idx="0"/>
          </p:cNvCxnSpPr>
          <p:nvPr/>
        </p:nvCxnSpPr>
        <p:spPr>
          <a:xfrm>
            <a:off x="5160029" y="3962361"/>
            <a:ext cx="15000" cy="626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80" name="Google Shape;280;p25"/>
          <p:cNvSpPr/>
          <p:nvPr/>
        </p:nvSpPr>
        <p:spPr>
          <a:xfrm>
            <a:off x="4642079" y="4588461"/>
            <a:ext cx="1065900" cy="3312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TORNEIRA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1" name="Google Shape;281;p25"/>
          <p:cNvSpPr/>
          <p:nvPr/>
        </p:nvSpPr>
        <p:spPr>
          <a:xfrm>
            <a:off x="5548602" y="1274434"/>
            <a:ext cx="196500" cy="1763400"/>
          </a:xfrm>
          <a:prstGeom prst="rightBrace">
            <a:avLst>
              <a:gd name="adj1" fmla="val 50000"/>
              <a:gd name="adj2" fmla="val 51575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5"/>
          <p:cNvSpPr/>
          <p:nvPr/>
        </p:nvSpPr>
        <p:spPr>
          <a:xfrm>
            <a:off x="5833470" y="1754224"/>
            <a:ext cx="1296600" cy="8037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NÍVEIS DE TERRA E MINHOCAS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3" name="Google Shape;283;p25"/>
          <p:cNvSpPr/>
          <p:nvPr/>
        </p:nvSpPr>
        <p:spPr>
          <a:xfrm>
            <a:off x="5548602" y="3132401"/>
            <a:ext cx="196500" cy="803700"/>
          </a:xfrm>
          <a:prstGeom prst="rightBrace">
            <a:avLst>
              <a:gd name="adj1" fmla="val 50000"/>
              <a:gd name="adj2" fmla="val 51575"/>
            </a:avLst>
          </a:prstGeom>
          <a:noFill/>
          <a:ln w="3810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4" name="Google Shape;284;p25"/>
          <p:cNvSpPr/>
          <p:nvPr/>
        </p:nvSpPr>
        <p:spPr>
          <a:xfrm>
            <a:off x="5833470" y="3278425"/>
            <a:ext cx="1178700" cy="5118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NÍVEL DO CHORUME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F489826E-1716-4E3B-B716-6C5EF1495970}"/>
              </a:ext>
            </a:extLst>
          </p:cNvPr>
          <p:cNvGrpSpPr/>
          <p:nvPr/>
        </p:nvGrpSpPr>
        <p:grpSpPr>
          <a:xfrm>
            <a:off x="1355325" y="1031125"/>
            <a:ext cx="5797900" cy="3843299"/>
            <a:chOff x="1355325" y="1031125"/>
            <a:chExt cx="5797900" cy="3843299"/>
          </a:xfrm>
        </p:grpSpPr>
        <p:pic>
          <p:nvPicPr>
            <p:cNvPr id="290" name="Google Shape;290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862900" y="1945400"/>
              <a:ext cx="2537775" cy="2929024"/>
            </a:xfrm>
            <a:prstGeom prst="rect">
              <a:avLst/>
            </a:prstGeom>
            <a:noFill/>
            <a:ln>
              <a:noFill/>
            </a:ln>
            <a:effectLst>
              <a:outerShdw blurRad="357188" dist="114300" dir="5340000" algn="bl" rotWithShape="0">
                <a:srgbClr val="000000">
                  <a:alpha val="30000"/>
                </a:srgbClr>
              </a:outerShdw>
            </a:effectLst>
          </p:spPr>
        </p:pic>
        <p:cxnSp>
          <p:nvCxnSpPr>
            <p:cNvPr id="291" name="Google Shape;291;p26"/>
            <p:cNvCxnSpPr>
              <a:endCxn id="292" idx="1"/>
            </p:cNvCxnSpPr>
            <p:nvPr/>
          </p:nvCxnSpPr>
          <p:spPr>
            <a:xfrm rot="10800000" flipH="1">
              <a:off x="4284525" y="1541075"/>
              <a:ext cx="1341300" cy="12066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93" name="Google Shape;293;p26"/>
            <p:cNvCxnSpPr>
              <a:endCxn id="292" idx="1"/>
            </p:cNvCxnSpPr>
            <p:nvPr/>
          </p:nvCxnSpPr>
          <p:spPr>
            <a:xfrm rot="10800000" flipH="1">
              <a:off x="4217925" y="1541075"/>
              <a:ext cx="1407900" cy="2003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292" name="Google Shape;292;p26"/>
            <p:cNvSpPr/>
            <p:nvPr/>
          </p:nvSpPr>
          <p:spPr>
            <a:xfrm>
              <a:off x="5625825" y="1305275"/>
              <a:ext cx="1489500" cy="4716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 b="1" dirty="0">
                  <a:solidFill>
                    <a:schemeClr val="tx1"/>
                  </a:solidFill>
                  <a:latin typeface="Raleway"/>
                  <a:ea typeface="Raleway"/>
                  <a:cs typeface="Raleway"/>
                  <a:sym typeface="Raleway"/>
                </a:rPr>
                <a:t>TEMPERATURA</a:t>
              </a:r>
              <a:endParaRPr sz="12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cxnSp>
          <p:nvCxnSpPr>
            <p:cNvPr id="294" name="Google Shape;294;p26"/>
            <p:cNvCxnSpPr>
              <a:endCxn id="295" idx="2"/>
            </p:cNvCxnSpPr>
            <p:nvPr/>
          </p:nvCxnSpPr>
          <p:spPr>
            <a:xfrm rot="10800000" flipH="1">
              <a:off x="4340299" y="1441225"/>
              <a:ext cx="480300" cy="877200"/>
            </a:xfrm>
            <a:prstGeom prst="straightConnector1">
              <a:avLst/>
            </a:prstGeom>
            <a:noFill/>
            <a:ln w="38100" cap="flat" cmpd="sng">
              <a:solidFill>
                <a:srgbClr val="CC0000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295" name="Google Shape;295;p26"/>
            <p:cNvSpPr/>
            <p:nvPr/>
          </p:nvSpPr>
          <p:spPr>
            <a:xfrm>
              <a:off x="4431199" y="1031125"/>
              <a:ext cx="778800" cy="4101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300" b="1" dirty="0">
                  <a:solidFill>
                    <a:schemeClr val="tx1"/>
                  </a:solidFill>
                  <a:latin typeface="Raleway"/>
                  <a:ea typeface="Raleway"/>
                  <a:cs typeface="Raleway"/>
                  <a:sym typeface="Raleway"/>
                </a:rPr>
                <a:t>MQ-2</a:t>
              </a:r>
              <a:endParaRPr sz="13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cxnSp>
          <p:nvCxnSpPr>
            <p:cNvPr id="296" name="Google Shape;296;p26"/>
            <p:cNvCxnSpPr>
              <a:endCxn id="297" idx="3"/>
            </p:cNvCxnSpPr>
            <p:nvPr/>
          </p:nvCxnSpPr>
          <p:spPr>
            <a:xfrm rot="10800000">
              <a:off x="3423225" y="1435925"/>
              <a:ext cx="594300" cy="663300"/>
            </a:xfrm>
            <a:prstGeom prst="straightConnector1">
              <a:avLst/>
            </a:prstGeom>
            <a:noFill/>
            <a:ln w="38100" cap="flat" cmpd="sng">
              <a:solidFill>
                <a:srgbClr val="5B0F00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297" name="Google Shape;297;p26"/>
            <p:cNvSpPr/>
            <p:nvPr/>
          </p:nvSpPr>
          <p:spPr>
            <a:xfrm>
              <a:off x="2500425" y="1230875"/>
              <a:ext cx="922800" cy="4101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300" dirty="0">
                  <a:solidFill>
                    <a:schemeClr val="tx1"/>
                  </a:solidFill>
                  <a:latin typeface="Raleway ExtraBold" panose="020B0903030101060003" pitchFamily="34" charset="0"/>
                  <a:ea typeface="Raleway Thin"/>
                  <a:cs typeface="Raleway Thin"/>
                  <a:sym typeface="Raleway Thin"/>
                </a:rPr>
                <a:t>MQ-135</a:t>
              </a:r>
              <a:endParaRPr sz="1300" dirty="0">
                <a:solidFill>
                  <a:schemeClr val="tx1"/>
                </a:solidFill>
                <a:latin typeface="Raleway ExtraBold" panose="020B0903030101060003" pitchFamily="34" charset="0"/>
                <a:ea typeface="Raleway Thin"/>
                <a:cs typeface="Raleway Thin"/>
                <a:sym typeface="Raleway Thin"/>
              </a:endParaRPr>
            </a:p>
          </p:txBody>
        </p:sp>
        <p:cxnSp>
          <p:nvCxnSpPr>
            <p:cNvPr id="298" name="Google Shape;298;p26"/>
            <p:cNvCxnSpPr>
              <a:endCxn id="299" idx="3"/>
            </p:cNvCxnSpPr>
            <p:nvPr/>
          </p:nvCxnSpPr>
          <p:spPr>
            <a:xfrm rot="10800000">
              <a:off x="2500425" y="2428075"/>
              <a:ext cx="1107000" cy="405600"/>
            </a:xfrm>
            <a:prstGeom prst="straightConnector1">
              <a:avLst/>
            </a:prstGeom>
            <a:noFill/>
            <a:ln w="38100" cap="flat" cmpd="sng">
              <a:solidFill>
                <a:srgbClr val="63350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00" name="Google Shape;300;p26"/>
            <p:cNvCxnSpPr>
              <a:endCxn id="299" idx="3"/>
            </p:cNvCxnSpPr>
            <p:nvPr/>
          </p:nvCxnSpPr>
          <p:spPr>
            <a:xfrm rot="10800000">
              <a:off x="2500425" y="2428075"/>
              <a:ext cx="1145100" cy="1101600"/>
            </a:xfrm>
            <a:prstGeom prst="straightConnector1">
              <a:avLst/>
            </a:prstGeom>
            <a:noFill/>
            <a:ln w="38100" cap="flat" cmpd="sng">
              <a:solidFill>
                <a:srgbClr val="63350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26"/>
            <p:cNvSpPr/>
            <p:nvPr/>
          </p:nvSpPr>
          <p:spPr>
            <a:xfrm>
              <a:off x="1355325" y="2223025"/>
              <a:ext cx="1145100" cy="4101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 b="1" dirty="0">
                  <a:solidFill>
                    <a:schemeClr val="tx1"/>
                  </a:solidFill>
                  <a:latin typeface="Raleway"/>
                  <a:ea typeface="Raleway"/>
                  <a:cs typeface="Raleway"/>
                  <a:sym typeface="Raleway"/>
                </a:rPr>
                <a:t>UMIDADE</a:t>
              </a:r>
              <a:endParaRPr sz="12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cxnSp>
          <p:nvCxnSpPr>
            <p:cNvPr id="301" name="Google Shape;301;p26"/>
            <p:cNvCxnSpPr>
              <a:endCxn id="302" idx="1"/>
            </p:cNvCxnSpPr>
            <p:nvPr/>
          </p:nvCxnSpPr>
          <p:spPr>
            <a:xfrm rot="10800000" flipH="1">
              <a:off x="4217725" y="4042850"/>
              <a:ext cx="2062500" cy="4800"/>
            </a:xfrm>
            <a:prstGeom prst="straightConnector1">
              <a:avLst/>
            </a:prstGeom>
            <a:noFill/>
            <a:ln w="38100" cap="flat" cmpd="sng">
              <a:solidFill>
                <a:srgbClr val="9FC5E8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302" name="Google Shape;302;p26"/>
            <p:cNvSpPr/>
            <p:nvPr/>
          </p:nvSpPr>
          <p:spPr>
            <a:xfrm>
              <a:off x="6280225" y="3807050"/>
              <a:ext cx="873000" cy="4716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 b="1" dirty="0">
                  <a:solidFill>
                    <a:schemeClr val="tx1"/>
                  </a:solidFill>
                  <a:latin typeface="Raleway"/>
                  <a:ea typeface="Raleway"/>
                  <a:cs typeface="Raleway"/>
                  <a:sym typeface="Raleway"/>
                </a:rPr>
                <a:t>NÍVEL</a:t>
              </a:r>
              <a:endParaRPr sz="12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cxnSp>
        <p:nvCxnSpPr>
          <p:cNvPr id="303" name="Google Shape;303;p26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4" name="Google Shape;304;p26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T Ó T I P O   D A   C O M P O S T E I R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" name="Google Shape;310;p27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1" name="Google Shape;311;p27"/>
          <p:cNvSpPr txBox="1"/>
          <p:nvPr/>
        </p:nvSpPr>
        <p:spPr>
          <a:xfrm>
            <a:off x="503650" y="321350"/>
            <a:ext cx="66330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F A C E   C O M   U S U Á R I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312" name="Google Shape;31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0750" y="894050"/>
            <a:ext cx="2258075" cy="4039949"/>
          </a:xfrm>
          <a:prstGeom prst="rect">
            <a:avLst/>
          </a:prstGeom>
          <a:noFill/>
          <a:ln>
            <a:noFill/>
          </a:ln>
          <a:effectLst>
            <a:outerShdw blurRad="228600" dist="57150" dir="5400000" algn="bl" rotWithShape="0">
              <a:srgbClr val="000000">
                <a:alpha val="46000"/>
              </a:srgbClr>
            </a:outerShdw>
          </a:effectLst>
        </p:spPr>
      </p:pic>
      <p:pic>
        <p:nvPicPr>
          <p:cNvPr id="313" name="Google Shape;313;p27"/>
          <p:cNvPicPr preferRelativeResize="0"/>
          <p:nvPr/>
        </p:nvPicPr>
        <p:blipFill rotWithShape="1">
          <a:blip r:embed="rId5">
            <a:alphaModFix/>
          </a:blip>
          <a:srcRect t="1506" r="2515"/>
          <a:stretch/>
        </p:blipFill>
        <p:spPr>
          <a:xfrm>
            <a:off x="4569725" y="894050"/>
            <a:ext cx="2258075" cy="4039962"/>
          </a:xfrm>
          <a:prstGeom prst="rect">
            <a:avLst/>
          </a:prstGeom>
          <a:noFill/>
          <a:ln>
            <a:noFill/>
          </a:ln>
          <a:effectLst>
            <a:outerShdw blurRad="228600" dist="57150" dir="5400000" algn="bl" rotWithShape="0">
              <a:srgbClr val="000000">
                <a:alpha val="46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9" name="Google Shape;319;p28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0" name="Google Shape;320;p28"/>
          <p:cNvSpPr txBox="1"/>
          <p:nvPr/>
        </p:nvSpPr>
        <p:spPr>
          <a:xfrm>
            <a:off x="503650" y="321350"/>
            <a:ext cx="66330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F A C E   C O M   U S U Á R I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321" name="Google Shape;32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3050" y="882100"/>
            <a:ext cx="2258075" cy="4039949"/>
          </a:xfrm>
          <a:prstGeom prst="rect">
            <a:avLst/>
          </a:prstGeom>
          <a:noFill/>
          <a:ln>
            <a:noFill/>
          </a:ln>
          <a:effectLst>
            <a:outerShdw blurRad="257175" dist="66675" dir="5400000" algn="bl" rotWithShape="0">
              <a:srgbClr val="000000">
                <a:alpha val="39000"/>
              </a:srgbClr>
            </a:outerShdw>
          </a:effectLst>
        </p:spPr>
      </p:pic>
      <p:pic>
        <p:nvPicPr>
          <p:cNvPr id="322" name="Google Shape;32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882100"/>
            <a:ext cx="2258075" cy="4039950"/>
          </a:xfrm>
          <a:prstGeom prst="rect">
            <a:avLst/>
          </a:prstGeom>
          <a:noFill/>
          <a:ln>
            <a:noFill/>
          </a:ln>
          <a:effectLst>
            <a:outerShdw blurRad="214313" dist="57150" dir="5400000" algn="bl" rotWithShape="0">
              <a:srgbClr val="000000">
                <a:alpha val="44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8" name="Google Shape;328;p29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9" name="Google Shape;329;p29"/>
          <p:cNvSpPr txBox="1"/>
          <p:nvPr/>
        </p:nvSpPr>
        <p:spPr>
          <a:xfrm>
            <a:off x="503650" y="321350"/>
            <a:ext cx="66330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F A C E   C O M   U S U Á R I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330" name="Google Shape;33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9300" y="882100"/>
            <a:ext cx="2258075" cy="4039949"/>
          </a:xfrm>
          <a:prstGeom prst="rect">
            <a:avLst/>
          </a:prstGeom>
          <a:noFill/>
          <a:ln>
            <a:noFill/>
          </a:ln>
          <a:effectLst>
            <a:outerShdw blurRad="214313" dist="57150" dir="5400000" algn="bl" rotWithShape="0">
              <a:srgbClr val="000000">
                <a:alpha val="44000"/>
              </a:srgbClr>
            </a:outerShdw>
          </a:effectLst>
        </p:spPr>
      </p:pic>
      <p:pic>
        <p:nvPicPr>
          <p:cNvPr id="331" name="Google Shape;33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6375" y="884774"/>
            <a:ext cx="2258075" cy="4034600"/>
          </a:xfrm>
          <a:prstGeom prst="rect">
            <a:avLst/>
          </a:prstGeom>
          <a:noFill/>
          <a:ln>
            <a:noFill/>
          </a:ln>
          <a:effectLst>
            <a:outerShdw blurRad="200025" dist="57150" dir="5400000" algn="bl" rotWithShape="0">
              <a:srgbClr val="000000">
                <a:alpha val="41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7" name="Google Shape;337;p30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8" name="Google Shape;338;p30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dirty="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T Ó T I P O   D O   A P </a:t>
            </a:r>
            <a:r>
              <a:rPr lang="pt-BR" sz="2200" dirty="0" err="1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</a:t>
            </a:r>
            <a:endParaRPr sz="2200" dirty="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6B5625A0-A4FA-4262-B668-F135546865F3}"/>
              </a:ext>
            </a:extLst>
          </p:cNvPr>
          <p:cNvGrpSpPr/>
          <p:nvPr/>
        </p:nvGrpSpPr>
        <p:grpSpPr>
          <a:xfrm>
            <a:off x="3663832" y="864335"/>
            <a:ext cx="1816336" cy="4079140"/>
            <a:chOff x="3727214" y="910073"/>
            <a:chExt cx="1816336" cy="4074963"/>
          </a:xfrm>
        </p:grpSpPr>
        <p:pic>
          <p:nvPicPr>
            <p:cNvPr id="11" name="Gráfico 10">
              <a:extLst>
                <a:ext uri="{FF2B5EF4-FFF2-40B4-BE49-F238E27FC236}">
                  <a16:creationId xmlns:a16="http://schemas.microsoft.com/office/drawing/2014/main" id="{0DC5E63F-B33A-4F80-A48C-029078116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727214" y="910073"/>
              <a:ext cx="1816336" cy="4074963"/>
            </a:xfrm>
            <a:prstGeom prst="rect">
              <a:avLst/>
            </a:prstGeom>
          </p:spPr>
        </p:pic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624C6A7E-885C-4CC3-9C7E-4E0BFF376D79}"/>
                </a:ext>
              </a:extLst>
            </p:cNvPr>
            <p:cNvSpPr/>
            <p:nvPr/>
          </p:nvSpPr>
          <p:spPr>
            <a:xfrm>
              <a:off x="4121944" y="1048504"/>
              <a:ext cx="100013" cy="9437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Retângulo: Cantos Arredondados 3">
              <a:extLst>
                <a:ext uri="{FF2B5EF4-FFF2-40B4-BE49-F238E27FC236}">
                  <a16:creationId xmlns:a16="http://schemas.microsoft.com/office/drawing/2014/main" id="{B6D4A566-1C62-4D7B-8D13-AD1B3B208D8D}"/>
                </a:ext>
              </a:extLst>
            </p:cNvPr>
            <p:cNvSpPr/>
            <p:nvPr/>
          </p:nvSpPr>
          <p:spPr>
            <a:xfrm>
              <a:off x="4407695" y="1057277"/>
              <a:ext cx="400050" cy="856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62458ABE-DED2-4E6A-917D-14DD85DB4DC1}"/>
                </a:ext>
              </a:extLst>
            </p:cNvPr>
            <p:cNvSpPr/>
            <p:nvPr/>
          </p:nvSpPr>
          <p:spPr>
            <a:xfrm>
              <a:off x="4507707" y="4702103"/>
              <a:ext cx="250031" cy="2485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2" name="app">
            <a:hlinkClick r:id="" action="ppaction://media"/>
            <a:extLst>
              <a:ext uri="{FF2B5EF4-FFF2-40B4-BE49-F238E27FC236}">
                <a16:creationId xmlns:a16="http://schemas.microsoft.com/office/drawing/2014/main" id="{99E16741-99D3-4563-8B96-CBA0B1ADD6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36328" t="2778" r="36329" b="1149"/>
          <a:stretch/>
        </p:blipFill>
        <p:spPr>
          <a:xfrm>
            <a:off x="3711178" y="1225911"/>
            <a:ext cx="1707356" cy="33460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2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6" name="Google Shape;346;p31"/>
          <p:cNvCxnSpPr/>
          <p:nvPr/>
        </p:nvCxnSpPr>
        <p:spPr>
          <a:xfrm>
            <a:off x="428625" y="375050"/>
            <a:ext cx="0" cy="6000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7" name="Google Shape;347;p31"/>
          <p:cNvSpPr txBox="1"/>
          <p:nvPr/>
        </p:nvSpPr>
        <p:spPr>
          <a:xfrm>
            <a:off x="503650" y="321350"/>
            <a:ext cx="7190100" cy="7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O U T R O S   A S P E C T O S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E S S A N T E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48" name="Google Shape;348;p31"/>
          <p:cNvSpPr txBox="1"/>
          <p:nvPr/>
        </p:nvSpPr>
        <p:spPr>
          <a:xfrm>
            <a:off x="297575" y="1287450"/>
            <a:ext cx="2839500" cy="10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PRINCIPAIS FONTES DE PESQUISA:</a:t>
            </a:r>
            <a:endParaRPr sz="1500">
              <a:solidFill>
                <a:srgbClr val="6B6DFF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 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Notícias de jornais confiáveis e estudos acadêmicos.</a:t>
            </a:r>
            <a:endParaRPr sz="13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49" name="Google Shape;349;p31"/>
          <p:cNvSpPr txBox="1"/>
          <p:nvPr/>
        </p:nvSpPr>
        <p:spPr>
          <a:xfrm>
            <a:off x="3278725" y="3039250"/>
            <a:ext cx="2385600" cy="13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O processo da compostagem é </a:t>
            </a:r>
            <a:r>
              <a:rPr lang="pt-BR" sz="1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INODORO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, ou seja, não libera um mau odor, com a manutenção correta.</a:t>
            </a:r>
            <a:endParaRPr sz="13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50" name="Google Shape;350;p31"/>
          <p:cNvSpPr txBox="1"/>
          <p:nvPr/>
        </p:nvSpPr>
        <p:spPr>
          <a:xfrm>
            <a:off x="6129725" y="2976500"/>
            <a:ext cx="2839500" cy="11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A compostagem não só produz  </a:t>
            </a:r>
            <a:r>
              <a:rPr lang="pt-BR" sz="1300">
                <a:solidFill>
                  <a:srgbClr val="7578FF"/>
                </a:solidFill>
                <a:latin typeface="Raleway Thin"/>
                <a:ea typeface="Raleway Thin"/>
                <a:cs typeface="Raleway Thin"/>
                <a:sym typeface="Raleway Thin"/>
              </a:rPr>
              <a:t>ADUBO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, como também produz húmus líquido que também é rico em nutrientes e minerais (“</a:t>
            </a:r>
            <a:r>
              <a:rPr lang="pt-BR" sz="1300">
                <a:solidFill>
                  <a:srgbClr val="7578FF"/>
                </a:solidFill>
                <a:latin typeface="Raleway Thin"/>
                <a:ea typeface="Raleway Thin"/>
                <a:cs typeface="Raleway Thin"/>
                <a:sym typeface="Raleway Thin"/>
              </a:rPr>
              <a:t>CHORUME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”).</a:t>
            </a:r>
            <a:endParaRPr sz="13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351" name="Google Shape;351;p31"/>
          <p:cNvGrpSpPr/>
          <p:nvPr/>
        </p:nvGrpSpPr>
        <p:grpSpPr>
          <a:xfrm>
            <a:off x="989879" y="2483979"/>
            <a:ext cx="1454898" cy="1941868"/>
            <a:chOff x="1496450" y="1308911"/>
            <a:chExt cx="2955308" cy="3944481"/>
          </a:xfrm>
        </p:grpSpPr>
        <p:pic>
          <p:nvPicPr>
            <p:cNvPr id="352" name="Google Shape;352;p3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496450" y="1308911"/>
              <a:ext cx="2955308" cy="3944481"/>
            </a:xfrm>
            <a:prstGeom prst="rect">
              <a:avLst/>
            </a:prstGeom>
            <a:noFill/>
            <a:ln>
              <a:noFill/>
            </a:ln>
            <a:effectLst>
              <a:outerShdw blurRad="200025" dist="66675" dir="5400000" algn="bl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353" name="Google Shape;353;p31"/>
            <p:cNvSpPr txBox="1"/>
            <p:nvPr/>
          </p:nvSpPr>
          <p:spPr>
            <a:xfrm>
              <a:off x="2083257" y="1512141"/>
              <a:ext cx="1934400" cy="628200"/>
            </a:xfrm>
            <a:prstGeom prst="rect">
              <a:avLst/>
            </a:prstGeom>
            <a:noFill/>
            <a:ln>
              <a:noFill/>
            </a:ln>
            <a:effectLst>
              <a:outerShdw blurRad="200025" dist="66675" dir="5400000" algn="b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7578FF"/>
                  </a:solidFill>
                  <a:latin typeface="Righteous"/>
                  <a:ea typeface="Righteous"/>
                  <a:cs typeface="Righteous"/>
                  <a:sym typeface="Righteous"/>
                </a:rPr>
                <a:t>JORNAL</a:t>
              </a:r>
              <a:endParaRPr sz="1000"/>
            </a:p>
          </p:txBody>
        </p:sp>
      </p:grpSp>
      <p:grpSp>
        <p:nvGrpSpPr>
          <p:cNvPr id="354" name="Google Shape;354;p31"/>
          <p:cNvGrpSpPr/>
          <p:nvPr/>
        </p:nvGrpSpPr>
        <p:grpSpPr>
          <a:xfrm>
            <a:off x="3278713" y="1549075"/>
            <a:ext cx="2385621" cy="1478075"/>
            <a:chOff x="3379188" y="2246575"/>
            <a:chExt cx="2385621" cy="1478075"/>
          </a:xfrm>
        </p:grpSpPr>
        <p:pic>
          <p:nvPicPr>
            <p:cNvPr id="355" name="Google Shape;355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79188" y="3045875"/>
              <a:ext cx="2385621" cy="6787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56" name="Google Shape;356;p31"/>
            <p:cNvGrpSpPr/>
            <p:nvPr/>
          </p:nvGrpSpPr>
          <p:grpSpPr>
            <a:xfrm>
              <a:off x="4229525" y="2246575"/>
              <a:ext cx="728700" cy="728700"/>
              <a:chOff x="3684775" y="2286750"/>
              <a:chExt cx="728700" cy="728700"/>
            </a:xfrm>
          </p:grpSpPr>
          <p:pic>
            <p:nvPicPr>
              <p:cNvPr id="357" name="Google Shape;357;p31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3766600" y="2358363"/>
                <a:ext cx="565050" cy="565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8" name="Google Shape;358;p31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3684775" y="2286750"/>
                <a:ext cx="728700" cy="7287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59" name="Google Shape;359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98349" y="1486324"/>
            <a:ext cx="1502250" cy="1502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G R A N T E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61" name="Google Shape;61;p14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0925" y="1553925"/>
            <a:ext cx="6364852" cy="42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778800" y="1243400"/>
            <a:ext cx="2368200" cy="5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Mateus de Padua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Vicente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ighteous"/>
                <a:ea typeface="Righteous"/>
                <a:cs typeface="Righteous"/>
                <a:sym typeface="Righteous"/>
              </a:rPr>
              <a:t>18186</a:t>
            </a:r>
            <a:endParaRPr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493275" y="1928825"/>
            <a:ext cx="2496900" cy="7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Gabrielle da Silva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Barbosa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ighteous"/>
                <a:ea typeface="Righteous"/>
                <a:cs typeface="Righteous"/>
                <a:sym typeface="Righteous"/>
              </a:rPr>
              <a:t>18183</a:t>
            </a:r>
            <a:endParaRPr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5703925" y="1843100"/>
            <a:ext cx="1647000" cy="5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Vitor Ramos 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ighteous"/>
                <a:ea typeface="Righteous"/>
                <a:cs typeface="Righteous"/>
                <a:sym typeface="Righteous"/>
              </a:rPr>
              <a:t>18171</a:t>
            </a:r>
            <a:endParaRPr>
              <a:latin typeface="Righteous"/>
              <a:ea typeface="Righteous"/>
              <a:cs typeface="Righteous"/>
              <a:sym typeface="Righteou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32"/>
          <p:cNvSpPr txBox="1"/>
          <p:nvPr/>
        </p:nvSpPr>
        <p:spPr>
          <a:xfrm>
            <a:off x="513875" y="302475"/>
            <a:ext cx="6375900" cy="5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L A N E J A M E N T O   R E V I S A D O</a:t>
            </a:r>
            <a:endParaRPr sz="22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366" name="Google Shape;366;p32"/>
          <p:cNvGraphicFramePr/>
          <p:nvPr/>
        </p:nvGraphicFramePr>
        <p:xfrm>
          <a:off x="1152275" y="1054775"/>
          <a:ext cx="6545175" cy="3020870"/>
        </p:xfrm>
        <a:graphic>
          <a:graphicData uri="http://schemas.openxmlformats.org/drawingml/2006/table">
            <a:tbl>
              <a:tblPr>
                <a:noFill/>
                <a:tableStyleId>{0F01EC39-BB32-4354-9975-C7B56A8B3465}</a:tableStyleId>
              </a:tblPr>
              <a:tblGrid>
                <a:gridCol w="2793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7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9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77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4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Jul/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Ago/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Set/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Out/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Dez/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9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Codificação do aplicativo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10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Programação dos sensores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10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Trabalhar no Plano de Negócios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10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Desenvolvimento do protótipo da composteira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110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Testes do protótipo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110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Análise dos resultados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367" name="Google Shape;367;p32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3" name="Google Shape;373;p33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4" name="Google Shape;374;p33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C O N C L U S Ã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375" name="Google Shape;375;p33"/>
          <p:cNvGrpSpPr/>
          <p:nvPr/>
        </p:nvGrpSpPr>
        <p:grpSpPr>
          <a:xfrm>
            <a:off x="3531438" y="1375163"/>
            <a:ext cx="2083800" cy="1422500"/>
            <a:chOff x="6967850" y="2571750"/>
            <a:chExt cx="2083800" cy="1422500"/>
          </a:xfrm>
        </p:grpSpPr>
        <p:grpSp>
          <p:nvGrpSpPr>
            <p:cNvPr id="376" name="Google Shape;376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77" name="Google Shape;377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name="adj" fmla="val 5569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</a:t>
                </a: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rogramação Mobile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379" name="Google Shape;379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380" name="Google Shape;380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name="adj" fmla="val 3919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 rot="-5400000" flipH="1">
                <a:off x="4125525" y="219575"/>
                <a:ext cx="1237500" cy="1227000"/>
              </a:xfrm>
              <a:prstGeom prst="diagStripe">
                <a:avLst>
                  <a:gd name="adj" fmla="val 6681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2" name="Google Shape;382;p33"/>
          <p:cNvGrpSpPr/>
          <p:nvPr/>
        </p:nvGrpSpPr>
        <p:grpSpPr>
          <a:xfrm>
            <a:off x="5754775" y="1375175"/>
            <a:ext cx="2083800" cy="1422500"/>
            <a:chOff x="6967850" y="2571750"/>
            <a:chExt cx="2083800" cy="1422500"/>
          </a:xfrm>
        </p:grpSpPr>
        <p:grpSp>
          <p:nvGrpSpPr>
            <p:cNvPr id="383" name="Google Shape;383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84" name="Google Shape;384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name="adj" fmla="val 5569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Protótipo da Composteira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386" name="Google Shape;386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387" name="Google Shape;387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name="adj" fmla="val 3919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 rot="-5400000" flipH="1">
                <a:off x="4125525" y="219575"/>
                <a:ext cx="1237500" cy="1227000"/>
              </a:xfrm>
              <a:prstGeom prst="diagStripe">
                <a:avLst>
                  <a:gd name="adj" fmla="val 6681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9" name="Google Shape;389;p33"/>
          <p:cNvGrpSpPr/>
          <p:nvPr/>
        </p:nvGrpSpPr>
        <p:grpSpPr>
          <a:xfrm>
            <a:off x="3531450" y="2851363"/>
            <a:ext cx="2083800" cy="1422500"/>
            <a:chOff x="6967850" y="2571750"/>
            <a:chExt cx="2083800" cy="1422500"/>
          </a:xfrm>
        </p:grpSpPr>
        <p:grpSp>
          <p:nvGrpSpPr>
            <p:cNvPr id="390" name="Google Shape;390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91" name="Google Shape;391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name="adj" fmla="val 5569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Pesquisa e Aprendizado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393" name="Google Shape;393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394" name="Google Shape;394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name="adj" fmla="val 3919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3"/>
              <p:cNvSpPr/>
              <p:nvPr/>
            </p:nvSpPr>
            <p:spPr>
              <a:xfrm rot="-5400000" flipH="1">
                <a:off x="4125525" y="219575"/>
                <a:ext cx="1237500" cy="1227000"/>
              </a:xfrm>
              <a:prstGeom prst="diagStripe">
                <a:avLst>
                  <a:gd name="adj" fmla="val 6681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6" name="Google Shape;396;p33"/>
          <p:cNvGrpSpPr/>
          <p:nvPr/>
        </p:nvGrpSpPr>
        <p:grpSpPr>
          <a:xfrm>
            <a:off x="5754775" y="2851375"/>
            <a:ext cx="2083800" cy="1422500"/>
            <a:chOff x="6967850" y="2571750"/>
            <a:chExt cx="2083800" cy="1422500"/>
          </a:xfrm>
        </p:grpSpPr>
        <p:grpSp>
          <p:nvGrpSpPr>
            <p:cNvPr id="397" name="Google Shape;397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98" name="Google Shape;398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name="adj" fmla="val 5569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Envolvimento com o Tema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400" name="Google Shape;400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401" name="Google Shape;401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name="adj" fmla="val 3919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3"/>
              <p:cNvSpPr/>
              <p:nvPr/>
            </p:nvSpPr>
            <p:spPr>
              <a:xfrm rot="-5400000" flipH="1">
                <a:off x="4125525" y="219575"/>
                <a:ext cx="1237500" cy="1227000"/>
              </a:xfrm>
              <a:prstGeom prst="diagStripe">
                <a:avLst>
                  <a:gd name="adj" fmla="val 6681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3" name="Google Shape;403;p33"/>
          <p:cNvGrpSpPr/>
          <p:nvPr/>
        </p:nvGrpSpPr>
        <p:grpSpPr>
          <a:xfrm>
            <a:off x="1308125" y="1375163"/>
            <a:ext cx="2083800" cy="1352125"/>
            <a:chOff x="739850" y="1663325"/>
            <a:chExt cx="2083800" cy="1352125"/>
          </a:xfrm>
        </p:grpSpPr>
        <p:sp>
          <p:nvSpPr>
            <p:cNvPr id="404" name="Google Shape;404;p33"/>
            <p:cNvSpPr/>
            <p:nvPr/>
          </p:nvSpPr>
          <p:spPr>
            <a:xfrm>
              <a:off x="739850" y="1663325"/>
              <a:ext cx="2083800" cy="1335900"/>
            </a:xfrm>
            <a:prstGeom prst="roundRect">
              <a:avLst>
                <a:gd name="adj" fmla="val 5569"/>
              </a:avLst>
            </a:prstGeom>
            <a:solidFill>
              <a:srgbClr val="F3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 txBox="1"/>
            <p:nvPr/>
          </p:nvSpPr>
          <p:spPr>
            <a:xfrm>
              <a:off x="915500" y="2128050"/>
              <a:ext cx="1732500" cy="88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Pandemia e Distanciamento</a:t>
              </a:r>
              <a:endParaRPr sz="15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1520298" y="1747297"/>
              <a:ext cx="522900" cy="557700"/>
            </a:xfrm>
            <a:prstGeom prst="mathMultiply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33"/>
          <p:cNvGrpSpPr/>
          <p:nvPr/>
        </p:nvGrpSpPr>
        <p:grpSpPr>
          <a:xfrm>
            <a:off x="1308125" y="2851363"/>
            <a:ext cx="2083800" cy="1352125"/>
            <a:chOff x="739850" y="1663325"/>
            <a:chExt cx="2083800" cy="1352125"/>
          </a:xfrm>
        </p:grpSpPr>
        <p:sp>
          <p:nvSpPr>
            <p:cNvPr id="408" name="Google Shape;408;p33"/>
            <p:cNvSpPr/>
            <p:nvPr/>
          </p:nvSpPr>
          <p:spPr>
            <a:xfrm>
              <a:off x="739850" y="1663325"/>
              <a:ext cx="2083800" cy="1335900"/>
            </a:xfrm>
            <a:prstGeom prst="roundRect">
              <a:avLst>
                <a:gd name="adj" fmla="val 5569"/>
              </a:avLst>
            </a:prstGeom>
            <a:solidFill>
              <a:srgbClr val="F3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 txBox="1"/>
            <p:nvPr/>
          </p:nvSpPr>
          <p:spPr>
            <a:xfrm>
              <a:off x="915500" y="2128050"/>
              <a:ext cx="1732500" cy="88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Parte prática comprometida</a:t>
              </a:r>
              <a:endParaRPr sz="15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1520298" y="1747297"/>
              <a:ext cx="522900" cy="557700"/>
            </a:xfrm>
            <a:prstGeom prst="mathMultiply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4"/>
          <p:cNvSpPr txBox="1"/>
          <p:nvPr/>
        </p:nvSpPr>
        <p:spPr>
          <a:xfrm>
            <a:off x="2032350" y="3203250"/>
            <a:ext cx="53841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A L G U M A   D Ú V I D A?</a:t>
            </a:r>
            <a:endParaRPr sz="35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417" name="Google Shape;41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4725" y="495500"/>
            <a:ext cx="3341048" cy="33410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8" name="Google Shape;418;p34"/>
          <p:cNvGrpSpPr/>
          <p:nvPr/>
        </p:nvGrpSpPr>
        <p:grpSpPr>
          <a:xfrm>
            <a:off x="1909400" y="281275"/>
            <a:ext cx="1439700" cy="959700"/>
            <a:chOff x="1967325" y="316025"/>
            <a:chExt cx="1439700" cy="959700"/>
          </a:xfrm>
        </p:grpSpPr>
        <p:sp>
          <p:nvSpPr>
            <p:cNvPr id="419" name="Google Shape;419;p34"/>
            <p:cNvSpPr/>
            <p:nvPr/>
          </p:nvSpPr>
          <p:spPr>
            <a:xfrm>
              <a:off x="1967325" y="316025"/>
              <a:ext cx="1439700" cy="959700"/>
            </a:xfrm>
            <a:prstGeom prst="wedgeRoundRectCallout">
              <a:avLst>
                <a:gd name="adj1" fmla="val 50564"/>
                <a:gd name="adj2" fmla="val 63627"/>
                <a:gd name="adj3" fmla="val 0"/>
              </a:avLst>
            </a:prstGeom>
            <a:solidFill>
              <a:srgbClr val="FFFFFF"/>
            </a:solidFill>
            <a:ln w="76200" cap="flat" cmpd="sng">
              <a:solidFill>
                <a:srgbClr val="A6FF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4"/>
            <p:cNvSpPr txBox="1"/>
            <p:nvPr/>
          </p:nvSpPr>
          <p:spPr>
            <a:xfrm>
              <a:off x="2033325" y="387725"/>
              <a:ext cx="1373700" cy="81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4800" b="1">
                  <a:solidFill>
                    <a:srgbClr val="9DFF1F"/>
                  </a:solidFill>
                  <a:latin typeface="Raleway"/>
                  <a:ea typeface="Raleway"/>
                  <a:cs typeface="Raleway"/>
                  <a:sym typeface="Raleway"/>
                </a:rPr>
                <a:t>Oie!</a:t>
              </a:r>
              <a:endParaRPr sz="48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9175" y="1377475"/>
            <a:ext cx="989175" cy="98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5775" y="410350"/>
            <a:ext cx="6715125" cy="447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B L E M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72" name="Google Shape;72;p15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15"/>
          <p:cNvSpPr txBox="1"/>
          <p:nvPr/>
        </p:nvSpPr>
        <p:spPr>
          <a:xfrm>
            <a:off x="428625" y="1041825"/>
            <a:ext cx="39312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  <a:latin typeface="Righteous"/>
                <a:ea typeface="Righteous"/>
                <a:cs typeface="Righteous"/>
                <a:sym typeface="Righteous"/>
              </a:rPr>
              <a:t>150 MIL TONELADAS DE LIXO</a:t>
            </a:r>
            <a:endParaRPr sz="2100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6B6DFF"/>
                </a:solidFill>
                <a:latin typeface="Righteous"/>
                <a:ea typeface="Righteous"/>
                <a:cs typeface="Righteous"/>
                <a:sym typeface="Righteous"/>
              </a:rPr>
              <a:t>POR DIA</a:t>
            </a:r>
            <a:endParaRPr sz="3100">
              <a:solidFill>
                <a:srgbClr val="6B6DFF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5008125" y="2116175"/>
            <a:ext cx="39312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  <a:latin typeface="Righteous"/>
                <a:ea typeface="Righteous"/>
                <a:cs typeface="Righteous"/>
                <a:sym typeface="Righteous"/>
              </a:rPr>
              <a:t>59% DO LIXO DESCARTADO É</a:t>
            </a:r>
            <a:endParaRPr sz="2100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6B6DFF"/>
                </a:solidFill>
                <a:latin typeface="Righteous"/>
                <a:ea typeface="Righteous"/>
                <a:cs typeface="Righteous"/>
                <a:sym typeface="Righteous"/>
              </a:rPr>
              <a:t>ORGÂNICO</a:t>
            </a:r>
            <a:endParaRPr sz="3100">
              <a:solidFill>
                <a:srgbClr val="6B6DFF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7975" y="1582399"/>
            <a:ext cx="4037378" cy="4037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0138" y="2854500"/>
            <a:ext cx="4817251" cy="430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0144" y="3939283"/>
            <a:ext cx="961200" cy="42380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B L E M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84" name="Google Shape;84;p16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" name="Google Shape;85;p16"/>
          <p:cNvSpPr txBox="1"/>
          <p:nvPr/>
        </p:nvSpPr>
        <p:spPr>
          <a:xfrm>
            <a:off x="428625" y="1292950"/>
            <a:ext cx="6593400" cy="7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CRESCIMENTO DA PRODUÇÃO DE LIXO É </a:t>
            </a:r>
            <a:endParaRPr sz="18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CINCO VEZES</a:t>
            </a:r>
            <a:r>
              <a:rPr lang="pt-BR"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 O CRESCIMENTO POPULACIONAL</a:t>
            </a:r>
            <a:endParaRPr sz="2800">
              <a:solidFill>
                <a:srgbClr val="6B6DFF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6">
            <a:alphaModFix/>
          </a:blip>
          <a:srcRect t="29978" r="55422" b="28522"/>
          <a:stretch/>
        </p:blipFill>
        <p:spPr>
          <a:xfrm>
            <a:off x="1963926" y="2418850"/>
            <a:ext cx="1114897" cy="103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6">
            <a:alphaModFix/>
          </a:blip>
          <a:srcRect l="45214" t="34959" b="24609"/>
          <a:stretch/>
        </p:blipFill>
        <p:spPr>
          <a:xfrm>
            <a:off x="1818150" y="3632225"/>
            <a:ext cx="1406445" cy="103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B L E M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94" name="Google Shape;94;p17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7"/>
          <p:cNvSpPr txBox="1"/>
          <p:nvPr/>
        </p:nvSpPr>
        <p:spPr>
          <a:xfrm>
            <a:off x="428626" y="1319750"/>
            <a:ext cx="30477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PREVISÕES PARA </a:t>
            </a:r>
            <a:r>
              <a:rPr lang="pt-BR" sz="1800" b="1">
                <a:solidFill>
                  <a:srgbClr val="666666"/>
                </a:solidFill>
                <a:latin typeface="Righteous"/>
                <a:ea typeface="Righteous"/>
                <a:cs typeface="Righteous"/>
                <a:sym typeface="Righteous"/>
              </a:rPr>
              <a:t>2030:</a:t>
            </a:r>
            <a:endParaRPr sz="1800" b="1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2798551" y="2018288"/>
            <a:ext cx="35469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b="1">
                <a:solidFill>
                  <a:srgbClr val="6B6DFF"/>
                </a:solidFill>
                <a:latin typeface="Righteous"/>
                <a:ea typeface="Righteous"/>
                <a:cs typeface="Righteous"/>
                <a:sym typeface="Righteous"/>
              </a:rPr>
              <a:t>52</a:t>
            </a:r>
            <a:r>
              <a:rPr lang="pt-BR" sz="48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 milhões</a:t>
            </a:r>
            <a:endParaRPr sz="4800" b="1">
              <a:solidFill>
                <a:srgbClr val="6B6DFF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2798538" y="2762525"/>
            <a:ext cx="32955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de toneladas de lixo orgânico</a:t>
            </a:r>
            <a:endParaRPr sz="1700" b="1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3328601" y="3854425"/>
            <a:ext cx="39126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descartados </a:t>
            </a:r>
            <a:r>
              <a:rPr lang="pt-BR" sz="1900">
                <a:solidFill>
                  <a:srgbClr val="F30000"/>
                </a:solidFill>
                <a:latin typeface="Raleway Thin"/>
                <a:ea typeface="Raleway Thin"/>
                <a:cs typeface="Raleway Thin"/>
                <a:sym typeface="Raleway Thin"/>
              </a:rPr>
              <a:t>inadequadamente</a:t>
            </a:r>
            <a:endParaRPr sz="1900" b="1">
              <a:solidFill>
                <a:srgbClr val="F30000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grpSp>
        <p:nvGrpSpPr>
          <p:cNvPr id="99" name="Google Shape;99;p17"/>
          <p:cNvGrpSpPr/>
          <p:nvPr/>
        </p:nvGrpSpPr>
        <p:grpSpPr>
          <a:xfrm>
            <a:off x="2245688" y="3633163"/>
            <a:ext cx="952200" cy="914100"/>
            <a:chOff x="2016150" y="3939075"/>
            <a:chExt cx="952200" cy="914100"/>
          </a:xfrm>
        </p:grpSpPr>
        <p:sp>
          <p:nvSpPr>
            <p:cNvPr id="100" name="Google Shape;100;p17"/>
            <p:cNvSpPr/>
            <p:nvPr/>
          </p:nvSpPr>
          <p:spPr>
            <a:xfrm>
              <a:off x="2016150" y="3939075"/>
              <a:ext cx="952200" cy="914100"/>
            </a:xfrm>
            <a:prstGeom prst="ellipse">
              <a:avLst/>
            </a:prstGeom>
            <a:solidFill>
              <a:srgbClr val="6B6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endParaRPr>
            </a:p>
          </p:txBody>
        </p:sp>
        <p:sp>
          <p:nvSpPr>
            <p:cNvPr id="101" name="Google Shape;101;p17"/>
            <p:cNvSpPr txBox="1"/>
            <p:nvPr/>
          </p:nvSpPr>
          <p:spPr>
            <a:xfrm>
              <a:off x="2053350" y="4125675"/>
              <a:ext cx="877800" cy="54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2600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rPr>
                <a:t>40%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8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18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O B J E T I V O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109" name="Google Shape;109;p18"/>
          <p:cNvGrpSpPr/>
          <p:nvPr/>
        </p:nvGrpSpPr>
        <p:grpSpPr>
          <a:xfrm>
            <a:off x="428613" y="1352188"/>
            <a:ext cx="3664825" cy="1918200"/>
            <a:chOff x="428613" y="1131800"/>
            <a:chExt cx="3664825" cy="1918200"/>
          </a:xfrm>
        </p:grpSpPr>
        <p:sp>
          <p:nvSpPr>
            <p:cNvPr id="110" name="Google Shape;110;p18"/>
            <p:cNvSpPr/>
            <p:nvPr/>
          </p:nvSpPr>
          <p:spPr>
            <a:xfrm>
              <a:off x="428613" y="1131800"/>
              <a:ext cx="3664800" cy="19182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FFFFFF">
                <a:alpha val="56770"/>
              </a:srgbClr>
            </a:solidFill>
            <a:ln w="28575" cap="flat" cmpd="sng">
              <a:solidFill>
                <a:srgbClr val="9DFF1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" name="Google Shape;111;p18"/>
            <p:cNvGrpSpPr/>
            <p:nvPr/>
          </p:nvGrpSpPr>
          <p:grpSpPr>
            <a:xfrm>
              <a:off x="742988" y="1281875"/>
              <a:ext cx="3289575" cy="364200"/>
              <a:chOff x="742988" y="1281875"/>
              <a:chExt cx="3289575" cy="364200"/>
            </a:xfrm>
          </p:grpSpPr>
          <p:cxnSp>
            <p:nvCxnSpPr>
              <p:cNvPr id="112" name="Google Shape;112;p18"/>
              <p:cNvCxnSpPr/>
              <p:nvPr/>
            </p:nvCxnSpPr>
            <p:spPr>
              <a:xfrm>
                <a:off x="742988" y="1313975"/>
                <a:ext cx="0" cy="3000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6B6DFF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13" name="Google Shape;113;p18"/>
              <p:cNvSpPr txBox="1"/>
              <p:nvPr/>
            </p:nvSpPr>
            <p:spPr>
              <a:xfrm>
                <a:off x="807263" y="1281875"/>
                <a:ext cx="3225300" cy="364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 b="1">
                    <a:solidFill>
                      <a:srgbClr val="666666"/>
                    </a:solidFill>
                    <a:latin typeface="Raleway"/>
                    <a:ea typeface="Raleway"/>
                    <a:cs typeface="Raleway"/>
                    <a:sym typeface="Raleway"/>
                  </a:rPr>
                  <a:t>DESCARTE DE LIXO ORGÂNICO</a:t>
                </a:r>
                <a:endParaRPr sz="1500" b="1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</p:grpSp>
        <p:grpSp>
          <p:nvGrpSpPr>
            <p:cNvPr id="114" name="Google Shape;114;p18"/>
            <p:cNvGrpSpPr/>
            <p:nvPr/>
          </p:nvGrpSpPr>
          <p:grpSpPr>
            <a:xfrm>
              <a:off x="744163" y="1792100"/>
              <a:ext cx="3287225" cy="597600"/>
              <a:chOff x="681063" y="1792100"/>
              <a:chExt cx="3287225" cy="597600"/>
            </a:xfrm>
          </p:grpSpPr>
          <p:cxnSp>
            <p:nvCxnSpPr>
              <p:cNvPr id="115" name="Google Shape;115;p18"/>
              <p:cNvCxnSpPr/>
              <p:nvPr/>
            </p:nvCxnSpPr>
            <p:spPr>
              <a:xfrm>
                <a:off x="681063" y="1895000"/>
                <a:ext cx="0" cy="3000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6B6DFF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16" name="Google Shape;116;p18"/>
              <p:cNvSpPr txBox="1"/>
              <p:nvPr/>
            </p:nvSpPr>
            <p:spPr>
              <a:xfrm>
                <a:off x="742988" y="1792100"/>
                <a:ext cx="3225300" cy="59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 b="1">
                    <a:solidFill>
                      <a:srgbClr val="666666"/>
                    </a:solidFill>
                    <a:latin typeface="Raleway"/>
                    <a:ea typeface="Raleway"/>
                    <a:cs typeface="Raleway"/>
                    <a:sym typeface="Raleway"/>
                  </a:rPr>
                  <a:t>GASES AGRAVANTES DO EFEITO ESTUFA</a:t>
                </a:r>
                <a:endParaRPr sz="1500" b="1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</p:grpSp>
        <p:grpSp>
          <p:nvGrpSpPr>
            <p:cNvPr id="117" name="Google Shape;117;p18"/>
            <p:cNvGrpSpPr/>
            <p:nvPr/>
          </p:nvGrpSpPr>
          <p:grpSpPr>
            <a:xfrm>
              <a:off x="742988" y="2535738"/>
              <a:ext cx="3350450" cy="321300"/>
              <a:chOff x="742988" y="2535738"/>
              <a:chExt cx="3350450" cy="321300"/>
            </a:xfrm>
          </p:grpSpPr>
          <p:sp>
            <p:nvSpPr>
              <p:cNvPr id="118" name="Google Shape;118;p18"/>
              <p:cNvSpPr txBox="1"/>
              <p:nvPr/>
            </p:nvSpPr>
            <p:spPr>
              <a:xfrm>
                <a:off x="775138" y="2535738"/>
                <a:ext cx="3318300" cy="32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 b="1">
                    <a:solidFill>
                      <a:srgbClr val="666666"/>
                    </a:solidFill>
                    <a:latin typeface="Raleway"/>
                    <a:ea typeface="Raleway"/>
                    <a:cs typeface="Raleway"/>
                    <a:sym typeface="Raleway"/>
                  </a:rPr>
                  <a:t>PRODUÇÃO DE CHORUME TÓXICO</a:t>
                </a:r>
                <a:endParaRPr sz="1500" b="1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cxnSp>
            <p:nvCxnSpPr>
              <p:cNvPr id="119" name="Google Shape;119;p18"/>
              <p:cNvCxnSpPr/>
              <p:nvPr/>
            </p:nvCxnSpPr>
            <p:spPr>
              <a:xfrm>
                <a:off x="742988" y="2546375"/>
                <a:ext cx="0" cy="3000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6B6DFF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</p:grpSp>
      <p:grpSp>
        <p:nvGrpSpPr>
          <p:cNvPr id="120" name="Google Shape;120;p18"/>
          <p:cNvGrpSpPr/>
          <p:nvPr/>
        </p:nvGrpSpPr>
        <p:grpSpPr>
          <a:xfrm>
            <a:off x="4481600" y="1352200"/>
            <a:ext cx="3225300" cy="739500"/>
            <a:chOff x="4961750" y="2571750"/>
            <a:chExt cx="3225300" cy="739500"/>
          </a:xfrm>
        </p:grpSpPr>
        <p:sp>
          <p:nvSpPr>
            <p:cNvPr id="121" name="Google Shape;121;p18"/>
            <p:cNvSpPr/>
            <p:nvPr/>
          </p:nvSpPr>
          <p:spPr>
            <a:xfrm>
              <a:off x="4961750" y="2571750"/>
              <a:ext cx="3225300" cy="739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FFFFFF">
                <a:alpha val="56770"/>
              </a:srgbClr>
            </a:solidFill>
            <a:ln w="28575" cap="flat" cmpd="sng">
              <a:solidFill>
                <a:srgbClr val="9DFF1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2" name="Google Shape;122;p18"/>
            <p:cNvCxnSpPr/>
            <p:nvPr/>
          </p:nvCxnSpPr>
          <p:spPr>
            <a:xfrm rot="10800000">
              <a:off x="5277300" y="2801550"/>
              <a:ext cx="0" cy="300000"/>
            </a:xfrm>
            <a:prstGeom prst="straightConnector1">
              <a:avLst/>
            </a:prstGeom>
            <a:noFill/>
            <a:ln w="28575" cap="flat" cmpd="sng">
              <a:solidFill>
                <a:srgbClr val="6B6D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3" name="Google Shape;123;p18"/>
            <p:cNvSpPr txBox="1"/>
            <p:nvPr/>
          </p:nvSpPr>
          <p:spPr>
            <a:xfrm>
              <a:off x="5347675" y="2769450"/>
              <a:ext cx="2689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 b="1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rPr>
                <a:t>CONSCIÊNCIA ECOLÓGICA</a:t>
              </a:r>
              <a:endParaRPr sz="1500" b="1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0775" y="2443825"/>
            <a:ext cx="2751450" cy="27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" name="Google Shape;130;p19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" name="Google Shape;131;p19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S O L U Ç Ã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2789" y="792950"/>
            <a:ext cx="3375900" cy="141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75223" y="3024029"/>
            <a:ext cx="2491316" cy="1415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32837" y="2753858"/>
            <a:ext cx="1613424" cy="1684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24378" y="2430850"/>
            <a:ext cx="1233795" cy="200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12538" y="3230038"/>
            <a:ext cx="828675" cy="120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/>
          <p:nvPr/>
        </p:nvSpPr>
        <p:spPr>
          <a:xfrm>
            <a:off x="428625" y="1127738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1. </a:t>
            </a:r>
            <a:r>
              <a:rPr lang="pt-BR" sz="1900" b="1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C O M P O S T E I R A </a:t>
            </a:r>
            <a:endParaRPr sz="1900" b="1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428625" y="1677475"/>
            <a:ext cx="6172200" cy="4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2. </a:t>
            </a:r>
            <a:r>
              <a:rPr lang="pt-BR" sz="1900" b="1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D O M É S T I C A</a:t>
            </a:r>
            <a:endParaRPr sz="11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428625" y="2163938"/>
            <a:ext cx="30573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3. </a:t>
            </a:r>
            <a:r>
              <a:rPr lang="pt-BR" sz="1900" b="1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A U T O M A T I Z A D A</a:t>
            </a:r>
            <a:endParaRPr sz="1100"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67275" y="4438475"/>
            <a:ext cx="719225" cy="71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20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147;p20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S O L U Ç Ã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48" name="Google Shape;148;p20"/>
          <p:cNvSpPr txBox="1"/>
          <p:nvPr/>
        </p:nvSpPr>
        <p:spPr>
          <a:xfrm>
            <a:off x="2290842" y="2008854"/>
            <a:ext cx="52236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9999"/>
                </a:solidFill>
                <a:latin typeface="Raleway Thin"/>
                <a:ea typeface="Raleway Thin"/>
                <a:cs typeface="Raleway Thin"/>
                <a:sym typeface="Raleway Thin"/>
              </a:rPr>
              <a:t>S m a r t H u m m u s</a:t>
            </a:r>
            <a:endParaRPr sz="2100">
              <a:solidFill>
                <a:srgbClr val="999999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49" name="Google Shape;149;p20"/>
          <p:cNvSpPr/>
          <p:nvPr/>
        </p:nvSpPr>
        <p:spPr>
          <a:xfrm rot="5400000">
            <a:off x="3147825" y="1060275"/>
            <a:ext cx="214500" cy="1928400"/>
          </a:xfrm>
          <a:prstGeom prst="lef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 txBox="1"/>
          <p:nvPr/>
        </p:nvSpPr>
        <p:spPr>
          <a:xfrm>
            <a:off x="1979100" y="1268850"/>
            <a:ext cx="27717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Monitoramento por Sensores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4074827" y="3095049"/>
            <a:ext cx="3081600" cy="8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Adubo similar ao húmus 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é formado ao final 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da compostagem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20"/>
          <p:cNvSpPr/>
          <p:nvPr/>
        </p:nvSpPr>
        <p:spPr>
          <a:xfrm rot="-5400000">
            <a:off x="5470725" y="1432850"/>
            <a:ext cx="214500" cy="2717400"/>
          </a:xfrm>
          <a:prstGeom prst="lef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2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1"/>
          <p:cNvSpPr txBox="1"/>
          <p:nvPr/>
        </p:nvSpPr>
        <p:spPr>
          <a:xfrm>
            <a:off x="3037713" y="1522913"/>
            <a:ext cx="8511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Tipos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3037725" y="2258150"/>
            <a:ext cx="12741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Construção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160" name="Google Shape;160;p21"/>
          <p:cNvGrpSpPr/>
          <p:nvPr/>
        </p:nvGrpSpPr>
        <p:grpSpPr>
          <a:xfrm>
            <a:off x="7059413" y="2110952"/>
            <a:ext cx="1683600" cy="1683600"/>
            <a:chOff x="4888538" y="1600327"/>
            <a:chExt cx="1683600" cy="1683600"/>
          </a:xfrm>
        </p:grpSpPr>
        <p:pic>
          <p:nvPicPr>
            <p:cNvPr id="161" name="Google Shape;161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88538" y="1600327"/>
              <a:ext cx="1683600" cy="1683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21"/>
            <p:cNvSpPr txBox="1"/>
            <p:nvPr/>
          </p:nvSpPr>
          <p:spPr>
            <a:xfrm>
              <a:off x="4932025" y="1909920"/>
              <a:ext cx="1596600" cy="53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PESQUISA DE SENSORES</a:t>
              </a:r>
              <a:endParaRPr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sp>
        <p:nvSpPr>
          <p:cNvPr id="163" name="Google Shape;163;p21"/>
          <p:cNvSpPr txBox="1"/>
          <p:nvPr/>
        </p:nvSpPr>
        <p:spPr>
          <a:xfrm>
            <a:off x="3135424" y="3227363"/>
            <a:ext cx="1146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Cuidados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2426338" y="4131050"/>
            <a:ext cx="26943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Sensores necessários para monitoramento eficiente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165" name="Google Shape;165;p21"/>
          <p:cNvCxnSpPr>
            <a:stCxn id="166" idx="3"/>
          </p:cNvCxnSpPr>
          <p:nvPr/>
        </p:nvCxnSpPr>
        <p:spPr>
          <a:xfrm rot="10800000" flipH="1">
            <a:off x="2139263" y="1821725"/>
            <a:ext cx="944400" cy="620400"/>
          </a:xfrm>
          <a:prstGeom prst="straightConnector1">
            <a:avLst/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7" name="Google Shape;167;p21"/>
          <p:cNvCxnSpPr>
            <a:stCxn id="166" idx="3"/>
            <a:endCxn id="159" idx="1"/>
          </p:cNvCxnSpPr>
          <p:nvPr/>
        </p:nvCxnSpPr>
        <p:spPr>
          <a:xfrm>
            <a:off x="2139263" y="2442125"/>
            <a:ext cx="898500" cy="19800"/>
          </a:xfrm>
          <a:prstGeom prst="straightConnector1">
            <a:avLst/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8" name="Google Shape;168;p21"/>
          <p:cNvCxnSpPr>
            <a:stCxn id="166" idx="3"/>
          </p:cNvCxnSpPr>
          <p:nvPr/>
        </p:nvCxnSpPr>
        <p:spPr>
          <a:xfrm>
            <a:off x="2139263" y="2442125"/>
            <a:ext cx="1105500" cy="792600"/>
          </a:xfrm>
          <a:prstGeom prst="straightConnector1">
            <a:avLst/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9" name="Google Shape;169;p21"/>
          <p:cNvCxnSpPr>
            <a:stCxn id="166" idx="3"/>
          </p:cNvCxnSpPr>
          <p:nvPr/>
        </p:nvCxnSpPr>
        <p:spPr>
          <a:xfrm>
            <a:off x="2139263" y="2442125"/>
            <a:ext cx="713700" cy="1606500"/>
          </a:xfrm>
          <a:prstGeom prst="straightConnector1">
            <a:avLst/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0" name="Google Shape;170;p21"/>
          <p:cNvCxnSpPr/>
          <p:nvPr/>
        </p:nvCxnSpPr>
        <p:spPr>
          <a:xfrm>
            <a:off x="417900" y="289325"/>
            <a:ext cx="0" cy="5787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" name="Google Shape;171;p21"/>
          <p:cNvSpPr txBox="1"/>
          <p:nvPr/>
        </p:nvSpPr>
        <p:spPr>
          <a:xfrm>
            <a:off x="503650" y="321350"/>
            <a:ext cx="56043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G R E S S O   NO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I M E I R O   S E M E S T R E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2" name="Google Shape;172;p21"/>
          <p:cNvSpPr txBox="1"/>
          <p:nvPr/>
        </p:nvSpPr>
        <p:spPr>
          <a:xfrm>
            <a:off x="5462813" y="1249588"/>
            <a:ext cx="15966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Programação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5064125" y="1910225"/>
            <a:ext cx="12741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Montagem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5186363" y="2816788"/>
            <a:ext cx="1215937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Viabilidade</a:t>
            </a:r>
            <a:endParaRPr dirty="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6029938" y="3723350"/>
            <a:ext cx="8040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Custo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176" name="Google Shape;176;p21"/>
          <p:cNvCxnSpPr>
            <a:stCxn id="162" idx="1"/>
          </p:cNvCxnSpPr>
          <p:nvPr/>
        </p:nvCxnSpPr>
        <p:spPr>
          <a:xfrm rot="10800000">
            <a:off x="6570100" y="1677745"/>
            <a:ext cx="532800" cy="1008900"/>
          </a:xfrm>
          <a:prstGeom prst="straightConnector1">
            <a:avLst/>
          </a:prstGeom>
          <a:noFill/>
          <a:ln w="28575" cap="flat" cmpd="sng">
            <a:solidFill>
              <a:srgbClr val="6B6D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7" name="Google Shape;177;p21"/>
          <p:cNvCxnSpPr>
            <a:stCxn id="162" idx="1"/>
          </p:cNvCxnSpPr>
          <p:nvPr/>
        </p:nvCxnSpPr>
        <p:spPr>
          <a:xfrm rot="10800000">
            <a:off x="6148000" y="2280445"/>
            <a:ext cx="954900" cy="406200"/>
          </a:xfrm>
          <a:prstGeom prst="straightConnector1">
            <a:avLst/>
          </a:prstGeom>
          <a:noFill/>
          <a:ln w="28575" cap="flat" cmpd="sng">
            <a:solidFill>
              <a:srgbClr val="6B6D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8" name="Google Shape;178;p21"/>
          <p:cNvCxnSpPr>
            <a:cxnSpLocks/>
            <a:stCxn id="162" idx="1"/>
            <a:endCxn id="174" idx="3"/>
          </p:cNvCxnSpPr>
          <p:nvPr/>
        </p:nvCxnSpPr>
        <p:spPr>
          <a:xfrm flipH="1">
            <a:off x="6402300" y="2686645"/>
            <a:ext cx="700600" cy="333993"/>
          </a:xfrm>
          <a:prstGeom prst="straightConnector1">
            <a:avLst/>
          </a:prstGeom>
          <a:noFill/>
          <a:ln w="28575" cap="flat" cmpd="sng">
            <a:solidFill>
              <a:srgbClr val="6B6DFF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79" name="Google Shape;17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488" y="1379175"/>
            <a:ext cx="1975950" cy="1975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Google Shape;180;p21"/>
          <p:cNvCxnSpPr>
            <a:stCxn id="162" idx="1"/>
            <a:endCxn id="175" idx="0"/>
          </p:cNvCxnSpPr>
          <p:nvPr/>
        </p:nvCxnSpPr>
        <p:spPr>
          <a:xfrm flipH="1">
            <a:off x="6431800" y="2686645"/>
            <a:ext cx="671100" cy="1036800"/>
          </a:xfrm>
          <a:prstGeom prst="straightConnector1">
            <a:avLst/>
          </a:prstGeom>
          <a:noFill/>
          <a:ln w="28575" cap="flat" cmpd="sng">
            <a:solidFill>
              <a:srgbClr val="6B6D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6" name="Google Shape;166;p21"/>
          <p:cNvSpPr txBox="1"/>
          <p:nvPr/>
        </p:nvSpPr>
        <p:spPr>
          <a:xfrm>
            <a:off x="455663" y="2082125"/>
            <a:ext cx="16836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rPr>
              <a:t>PESQUISA </a:t>
            </a:r>
            <a:r>
              <a:rPr lang="pt-BR">
                <a:solidFill>
                  <a:srgbClr val="4B8500"/>
                </a:solidFill>
                <a:latin typeface="Raleway Thin"/>
                <a:ea typeface="Raleway Thin"/>
                <a:cs typeface="Raleway Thin"/>
                <a:sym typeface="Raleway Thin"/>
              </a:rPr>
              <a:t>SOBRE COMPOSTEIRAS</a:t>
            </a:r>
            <a:endParaRPr>
              <a:solidFill>
                <a:srgbClr val="4B85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818</Words>
  <Application>Microsoft Office PowerPoint</Application>
  <PresentationFormat>Apresentação na tela (16:9)</PresentationFormat>
  <Paragraphs>139</Paragraphs>
  <Slides>23</Slides>
  <Notes>23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9" baseType="lpstr">
      <vt:lpstr>Raleway Thin</vt:lpstr>
      <vt:lpstr>Arial</vt:lpstr>
      <vt:lpstr>Raleway</vt:lpstr>
      <vt:lpstr>Raleway ExtraBold</vt:lpstr>
      <vt:lpstr>Righteous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Vitor Ramos</cp:lastModifiedBy>
  <cp:revision>8</cp:revision>
  <dcterms:modified xsi:type="dcterms:W3CDTF">2020-09-14T13:28:38Z</dcterms:modified>
</cp:coreProperties>
</file>